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Lst>
  <p:notesMasterIdLst>
    <p:notesMasterId r:id="rId33"/>
  </p:notesMasterIdLst>
  <p:sldIdLst>
    <p:sldId id="256" r:id="rId6"/>
    <p:sldId id="306" r:id="rId7"/>
    <p:sldId id="257" r:id="rId8"/>
    <p:sldId id="280" r:id="rId9"/>
    <p:sldId id="279" r:id="rId10"/>
    <p:sldId id="307" r:id="rId11"/>
    <p:sldId id="261" r:id="rId12"/>
    <p:sldId id="308" r:id="rId13"/>
    <p:sldId id="285" r:id="rId14"/>
    <p:sldId id="290" r:id="rId15"/>
    <p:sldId id="311" r:id="rId16"/>
    <p:sldId id="282" r:id="rId17"/>
    <p:sldId id="309" r:id="rId18"/>
    <p:sldId id="292" r:id="rId19"/>
    <p:sldId id="296" r:id="rId20"/>
    <p:sldId id="302" r:id="rId21"/>
    <p:sldId id="291" r:id="rId22"/>
    <p:sldId id="274" r:id="rId23"/>
    <p:sldId id="297" r:id="rId24"/>
    <p:sldId id="304" r:id="rId25"/>
    <p:sldId id="269" r:id="rId26"/>
    <p:sldId id="258" r:id="rId27"/>
    <p:sldId id="301" r:id="rId28"/>
    <p:sldId id="276" r:id="rId29"/>
    <p:sldId id="268" r:id="rId30"/>
    <p:sldId id="300" r:id="rId31"/>
    <p:sldId id="29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939"/>
    <a:srgbClr val="E8B010"/>
    <a:srgbClr val="002939"/>
    <a:srgbClr val="02293A"/>
    <a:srgbClr val="012A39"/>
    <a:srgbClr val="002A38"/>
    <a:srgbClr val="002A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60" d="100"/>
          <a:sy n="160" d="100"/>
        </p:scale>
        <p:origin x="174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56272-8E2E-D34A-BD7A-9F0D1A9FB79D}" type="datetimeFigureOut">
              <a:rPr lang="en-US" smtClean="0"/>
              <a:t>9/3/2025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CEE01-41AF-2A4D-9C8A-1F63ADF14122}" type="slidenum">
              <a:rPr lang="en-US" smtClean="0"/>
              <a:t>‹#›</a:t>
            </a:fld>
            <a:endParaRPr lang="en-US"/>
          </a:p>
        </p:txBody>
      </p:sp>
    </p:spTree>
    <p:extLst>
      <p:ext uri="{BB962C8B-B14F-4D97-AF65-F5344CB8AC3E}">
        <p14:creationId xmlns:p14="http://schemas.microsoft.com/office/powerpoint/2010/main" val="339324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vyreserve.navy.mil/Onboard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mynavyhr.navy.mil/Career-Management/Community-Management/Officer/Reserve-OCM/" TargetMode="External"/><Relationship Id="rId3" Type="http://schemas.openxmlformats.org/officeDocument/2006/relationships/hyperlink" Target="https://www.navyreserve.navy.mil/Onboarding/" TargetMode="External"/><Relationship Id="rId7" Type="http://schemas.openxmlformats.org/officeDocument/2006/relationships/hyperlink" Target="https://mynavyassignment.navy.mil/"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tricare.mil/Plans/HealthPlans/TRS" TargetMode="External"/><Relationship Id="rId11" Type="http://schemas.openxmlformats.org/officeDocument/2006/relationships/hyperlink" Target="https://www.va.gov/education/" TargetMode="External"/><Relationship Id="rId5" Type="http://schemas.openxmlformats.org/officeDocument/2006/relationships/hyperlink" Target="https://www.militarychildcare.com/" TargetMode="External"/><Relationship Id="rId10" Type="http://schemas.openxmlformats.org/officeDocument/2006/relationships/hyperlink" Target="https://www.militaryonesource.mil/" TargetMode="External"/><Relationship Id="rId4" Type="http://schemas.openxmlformats.org/officeDocument/2006/relationships/hyperlink" Target="https://www.mynavyhr.navy.mil/" TargetMode="External"/><Relationship Id="rId9" Type="http://schemas.openxmlformats.org/officeDocument/2006/relationships/hyperlink" Target="https://www.cool.osd.mil/usn/"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00">
                <a:effectLst/>
                <a:latin typeface="Aptos" panose="020B0004020202020204" pitchFamily="34" charset="0"/>
                <a:ea typeface="Aptos" panose="020B0004020202020204" pitchFamily="34" charset="0"/>
                <a:cs typeface="Times New Roman" panose="02020603050405020304" pitchFamily="18" charset="0"/>
              </a:rPr>
              <a:t>U.S. Navy Reserve Benefits Brief is </a:t>
            </a:r>
            <a:r>
              <a:rPr lang="en-US" sz="1800" kern="100">
                <a:effectLst/>
                <a:latin typeface="Aptos" panose="020B0004020202020204" pitchFamily="34" charset="0"/>
                <a:ea typeface="Aptos" panose="020B0004020202020204" pitchFamily="34" charset="0"/>
                <a:cs typeface="Times New Roman" panose="02020603050405020304" pitchFamily="18" charset="0"/>
              </a:rPr>
              <a:t>designed to inform transitioning service members or those nearing separation about opportunities and benefits in the Navy Reserve (SELRES).</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1</a:t>
            </a:fld>
            <a:endParaRPr lang="en-US"/>
          </a:p>
        </p:txBody>
      </p:sp>
    </p:spTree>
    <p:extLst>
      <p:ext uri="{BB962C8B-B14F-4D97-AF65-F5344CB8AC3E}">
        <p14:creationId xmlns:p14="http://schemas.microsoft.com/office/powerpoint/2010/main" val="1300167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SELRES members have full access to career and educational benefits. Stress that affiliation doesn't limit professional growth.</a:t>
            </a:r>
          </a:p>
          <a:p>
            <a:pPr>
              <a:buNone/>
            </a:pPr>
            <a:r>
              <a:rPr lang="en-US" b="1"/>
              <a:t>Key Points:</a:t>
            </a:r>
            <a:endParaRPr lang="en-US"/>
          </a:p>
          <a:p>
            <a:pPr>
              <a:buFont typeface="Arial" panose="020B0604020202020204" pitchFamily="34" charset="0"/>
              <a:buNone/>
            </a:pPr>
            <a:r>
              <a:rPr lang="en-US"/>
              <a:t>“A” and “C” schools</a:t>
            </a:r>
          </a:p>
          <a:p>
            <a:pPr>
              <a:buFont typeface="Arial" panose="020B0604020202020204" pitchFamily="34" charset="0"/>
              <a:buNone/>
            </a:pPr>
            <a:r>
              <a:rPr lang="en-US"/>
              <a:t>Tuition Assistance</a:t>
            </a:r>
          </a:p>
          <a:p>
            <a:pPr>
              <a:buFont typeface="Arial" panose="020B0604020202020204" pitchFamily="34" charset="0"/>
              <a:buNone/>
            </a:pPr>
            <a:r>
              <a:rPr lang="en-US"/>
              <a:t>Navy COOL, USMAP, USNCC</a:t>
            </a:r>
          </a:p>
          <a:p>
            <a:pPr>
              <a:buFont typeface="Arial" panose="020B0604020202020204" pitchFamily="34" charset="0"/>
              <a:buNone/>
            </a:pPr>
            <a:r>
              <a:rPr lang="en-US"/>
              <a:t>GI Bill (Post-9/11 &amp; MGIB-SR)</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12</a:t>
            </a:fld>
            <a:endParaRPr lang="en-US"/>
          </a:p>
        </p:txBody>
      </p:sp>
    </p:spTree>
    <p:extLst>
      <p:ext uri="{BB962C8B-B14F-4D97-AF65-F5344CB8AC3E}">
        <p14:creationId xmlns:p14="http://schemas.microsoft.com/office/powerpoint/2010/main" val="3549804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D262C-FFB3-1AF8-CFD1-B0DDF7167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0DEC4-F668-0135-65CE-E684CF302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FD4DD-46B0-01D7-3B9A-DDE521CC4FF1}"/>
              </a:ext>
            </a:extLst>
          </p:cNvPr>
          <p:cNvSpPr>
            <a:spLocks noGrp="1"/>
          </p:cNvSpPr>
          <p:nvPr>
            <p:ph type="body" idx="1"/>
          </p:nvPr>
        </p:nvSpPr>
        <p:spPr/>
        <p:txBody>
          <a:bodyPr/>
          <a:lstStyle/>
          <a:p>
            <a:pPr>
              <a:buNone/>
            </a:pPr>
            <a:r>
              <a:rPr lang="en-US" dirty="0"/>
              <a:t>Walk through EDM in NSIPS for managing drills and pay. Help them understand flexibility through reschedules or AAs.</a:t>
            </a:r>
          </a:p>
          <a:p>
            <a:pPr>
              <a:buNone/>
            </a:pPr>
            <a:r>
              <a:rPr lang="en-US" b="1" dirty="0"/>
              <a:t>Key Points:</a:t>
            </a:r>
            <a:endParaRPr lang="en-US" dirty="0"/>
          </a:p>
          <a:p>
            <a:pPr>
              <a:buFont typeface="Arial" panose="020B0604020202020204" pitchFamily="34" charset="0"/>
              <a:buNone/>
            </a:pPr>
            <a:r>
              <a:rPr lang="en-US" dirty="0"/>
              <a:t>1 drill weekend = 4 periods</a:t>
            </a:r>
            <a:endParaRPr lang="en-US" dirty="0">
              <a:ea typeface="Calibri"/>
              <a:cs typeface="Calibri"/>
            </a:endParaRPr>
          </a:p>
          <a:p>
            <a:pPr>
              <a:buFont typeface="Arial" panose="020B0604020202020204" pitchFamily="34" charset="0"/>
              <a:buNone/>
            </a:pPr>
            <a:r>
              <a:rPr lang="en-US" dirty="0"/>
              <a:t>Self-manage drills and reschedules</a:t>
            </a:r>
            <a:endParaRPr lang="en-US" dirty="0">
              <a:ea typeface="Calibri"/>
              <a:cs typeface="Calibri"/>
            </a:endParaRPr>
          </a:p>
          <a:p>
            <a:pPr>
              <a:buFont typeface="Arial" panose="020B0604020202020204" pitchFamily="34" charset="0"/>
              <a:buNone/>
            </a:pPr>
            <a:r>
              <a:rPr lang="en-US" dirty="0"/>
              <a:t>Authorized Absences (AAs) available</a:t>
            </a:r>
            <a:endParaRPr lang="en-US" dirty="0">
              <a:ea typeface="Calibri"/>
              <a:cs typeface="Calibri"/>
            </a:endParaRPr>
          </a:p>
          <a:p>
            <a:pPr>
              <a:buFont typeface="Arial" panose="020B0604020202020204" pitchFamily="34" charset="0"/>
            </a:pPr>
            <a:endParaRPr lang="en-US" dirty="0">
              <a:ea typeface="Calibri"/>
              <a:cs typeface="Calibri"/>
            </a:endParaRPr>
          </a:p>
          <a:p>
            <a:r>
              <a:rPr lang="en-US"/>
              <a:t>Explain administrative and operational commands. Encourage using MNA and RFMT. Mention importance of Reserve Tutorial.</a:t>
            </a:r>
          </a:p>
          <a:p>
            <a:r>
              <a:rPr lang="en-US" b="1"/>
              <a:t>Key Points:</a:t>
            </a:r>
            <a:endParaRPr lang="en-US"/>
          </a:p>
          <a:p>
            <a:r>
              <a:rPr lang="en-US"/>
              <a:t>TRUIC = Admin unit</a:t>
            </a:r>
          </a:p>
          <a:p>
            <a:r>
              <a:rPr lang="en-US"/>
              <a:t>UMUIC = Mobilization unit</a:t>
            </a:r>
          </a:p>
          <a:p>
            <a:r>
              <a:rPr lang="en-US"/>
              <a:t>MNA: Apply for billets</a:t>
            </a:r>
          </a:p>
          <a:p>
            <a:r>
              <a:rPr lang="en-US" dirty="0"/>
              <a:t>RFMT: Get orders</a:t>
            </a:r>
          </a:p>
          <a:p>
            <a:r>
              <a:rPr lang="en-US" dirty="0"/>
              <a:t>Unit Assignment</a:t>
            </a:r>
          </a:p>
          <a:p>
            <a:pPr marL="171450" indent="-171450">
              <a:lnSpc>
                <a:spcPct val="90000"/>
              </a:lnSpc>
              <a:spcBef>
                <a:spcPts val="1000"/>
              </a:spcBef>
              <a:buFont typeface="Arial"/>
              <a:buChar char="•"/>
            </a:pPr>
            <a:r>
              <a:rPr lang="en-US" dirty="0"/>
              <a:t>Training Unit Identification Code (TRUIC): Administrative Command</a:t>
            </a: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Unit Mobilization Unit Identification Code (UMUIC): Operational Command</a:t>
            </a: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Search and apply for billet within </a:t>
            </a:r>
            <a:r>
              <a:rPr lang="en-US" dirty="0" err="1"/>
              <a:t>MyNavy</a:t>
            </a:r>
            <a:r>
              <a:rPr lang="en-US" dirty="0"/>
              <a:t> Assignment (MNA)</a:t>
            </a: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Junior Officer Apply (JO Apply): Apply for a billet within a unit </a:t>
            </a:r>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dirty="0"/>
              <a:t>Reserve Force Management Tool (RFMT): Receive official orders to your unit</a:t>
            </a:r>
          </a:p>
          <a:p>
            <a:pPr marL="171450" indent="-171450">
              <a:lnSpc>
                <a:spcPct val="90000"/>
              </a:lnSpc>
              <a:spcBef>
                <a:spcPts val="1000"/>
              </a:spcBef>
              <a:buFont typeface="Arial"/>
              <a:buChar char="•"/>
            </a:pPr>
            <a:endParaRPr lang="en-US" dirty="0">
              <a:ea typeface="Calibri" panose="020F0502020204030204"/>
              <a:cs typeface="Calibri" panose="020F0502020204030204"/>
            </a:endParaRPr>
          </a:p>
          <a:p>
            <a:pPr marL="171450" indent="-171450">
              <a:lnSpc>
                <a:spcPct val="90000"/>
              </a:lnSpc>
              <a:spcBef>
                <a:spcPts val="1000"/>
              </a:spcBef>
              <a:buFont typeface="Arial"/>
              <a:buChar char="•"/>
            </a:pPr>
            <a:r>
              <a:rPr lang="en-US" b="1" dirty="0"/>
              <a:t>Review the “Reserve Tutorial” on the MNA Homepage</a:t>
            </a:r>
            <a:endParaRPr lang="en-US" dirty="0">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FE785CC-6747-EE55-89DC-C1314AD57ED5}"/>
              </a:ext>
            </a:extLst>
          </p:cNvPr>
          <p:cNvSpPr>
            <a:spLocks noGrp="1"/>
          </p:cNvSpPr>
          <p:nvPr>
            <p:ph type="sldNum" sz="quarter" idx="5"/>
          </p:nvPr>
        </p:nvSpPr>
        <p:spPr/>
        <p:txBody>
          <a:bodyPr/>
          <a:lstStyle/>
          <a:p>
            <a:fld id="{D5ACEE01-41AF-2A4D-9C8A-1F63ADF14122}" type="slidenum">
              <a:rPr lang="en-US" smtClean="0"/>
              <a:t>13</a:t>
            </a:fld>
            <a:endParaRPr lang="en-US"/>
          </a:p>
        </p:txBody>
      </p:sp>
    </p:spTree>
    <p:extLst>
      <p:ext uri="{BB962C8B-B14F-4D97-AF65-F5344CB8AC3E}">
        <p14:creationId xmlns:p14="http://schemas.microsoft.com/office/powerpoint/2010/main" val="3376818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Family concerns are valid—show how the Navy supports families with fee-assisted child care during drills.</a:t>
            </a:r>
          </a:p>
          <a:p>
            <a:pPr>
              <a:buNone/>
            </a:pPr>
            <a:r>
              <a:rPr lang="en-US" b="1"/>
              <a:t>Key Points:</a:t>
            </a:r>
            <a:endParaRPr lang="en-US"/>
          </a:p>
          <a:p>
            <a:pPr>
              <a:buFont typeface="Arial" panose="020B0604020202020204" pitchFamily="34" charset="0"/>
              <a:buNone/>
            </a:pPr>
            <a:r>
              <a:rPr lang="en-US"/>
              <a:t>MilitaryChildCare.com for enrollment</a:t>
            </a:r>
          </a:p>
          <a:p>
            <a:pPr>
              <a:buFont typeface="Arial" panose="020B0604020202020204" pitchFamily="34" charset="0"/>
              <a:buNone/>
            </a:pPr>
            <a:r>
              <a:rPr lang="en-US"/>
              <a:t>$3/</a:t>
            </a:r>
            <a:r>
              <a:rPr lang="en-US" err="1"/>
              <a:t>hr</a:t>
            </a:r>
            <a:r>
              <a:rPr lang="en-US"/>
              <a:t> per child</a:t>
            </a:r>
          </a:p>
          <a:p>
            <a:pPr>
              <a:buFont typeface="Arial" panose="020B0604020202020204" pitchFamily="34" charset="0"/>
              <a:buNone/>
            </a:pPr>
            <a:r>
              <a:rPr lang="en-US"/>
              <a:t>Covers 24 hours/month</a:t>
            </a:r>
          </a:p>
          <a:p>
            <a:pPr>
              <a:buFont typeface="Arial" panose="020B0604020202020204" pitchFamily="34" charset="0"/>
              <a:buNone/>
            </a:pPr>
            <a:r>
              <a:rPr lang="en-US"/>
              <a:t>Ages 6 weeks to 12 years</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14</a:t>
            </a:fld>
            <a:endParaRPr lang="en-US"/>
          </a:p>
        </p:txBody>
      </p:sp>
    </p:spTree>
    <p:extLst>
      <p:ext uri="{BB962C8B-B14F-4D97-AF65-F5344CB8AC3E}">
        <p14:creationId xmlns:p14="http://schemas.microsoft.com/office/powerpoint/2010/main" val="430601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Affiliated Reservists retain support equal to active-duty counterparts. List out critical services available.</a:t>
            </a:r>
          </a:p>
          <a:p>
            <a:pPr>
              <a:buNone/>
            </a:pPr>
            <a:r>
              <a:rPr lang="en-US" b="1"/>
              <a:t>Key Points:</a:t>
            </a:r>
            <a:endParaRPr lang="en-US"/>
          </a:p>
          <a:p>
            <a:pPr>
              <a:buFont typeface="Arial" panose="020B0604020202020204" pitchFamily="34" charset="0"/>
              <a:buNone/>
            </a:pPr>
            <a:r>
              <a:rPr lang="en-US"/>
              <a:t>Military OneSource</a:t>
            </a:r>
          </a:p>
          <a:p>
            <a:pPr>
              <a:buFont typeface="Arial" panose="020B0604020202020204" pitchFamily="34" charset="0"/>
              <a:buNone/>
            </a:pPr>
            <a:r>
              <a:rPr lang="en-US"/>
              <a:t>Fleet &amp; Family Support Centers</a:t>
            </a:r>
          </a:p>
          <a:p>
            <a:pPr>
              <a:buFont typeface="Arial" panose="020B0604020202020204" pitchFamily="34" charset="0"/>
              <a:buNone/>
            </a:pPr>
            <a:r>
              <a:rPr lang="en-US"/>
              <a:t>Crisis hotlines</a:t>
            </a:r>
          </a:p>
          <a:p>
            <a:pPr>
              <a:buFont typeface="Arial" panose="020B0604020202020204" pitchFamily="34" charset="0"/>
              <a:buNone/>
            </a:pPr>
            <a:r>
              <a:rPr lang="en-US"/>
              <a:t>Full access for families and Sailors</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15</a:t>
            </a:fld>
            <a:endParaRPr lang="en-US"/>
          </a:p>
        </p:txBody>
      </p:sp>
    </p:spTree>
    <p:extLst>
      <p:ext uri="{BB962C8B-B14F-4D97-AF65-F5344CB8AC3E}">
        <p14:creationId xmlns:p14="http://schemas.microsoft.com/office/powerpoint/2010/main" val="4204736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Describe ways Reservists can go full-time, short-term or long-term. Focus on the flexibility to support both civilian and Navy careers.</a:t>
            </a:r>
          </a:p>
          <a:p>
            <a:pPr>
              <a:buNone/>
            </a:pPr>
            <a:r>
              <a:rPr lang="en-US" b="1"/>
              <a:t>Key Points:</a:t>
            </a:r>
            <a:endParaRPr lang="en-US"/>
          </a:p>
          <a:p>
            <a:pPr>
              <a:buFont typeface="Arial" panose="020B0604020202020204" pitchFamily="34" charset="0"/>
              <a:buNone/>
            </a:pPr>
            <a:r>
              <a:rPr lang="en-US"/>
              <a:t>Definite Recalls (1–3 years)</a:t>
            </a:r>
          </a:p>
          <a:p>
            <a:pPr>
              <a:buFont typeface="Arial" panose="020B0604020202020204" pitchFamily="34" charset="0"/>
              <a:buNone/>
            </a:pPr>
            <a:r>
              <a:rPr lang="en-US"/>
              <a:t>ADOS, ADT opportunities</a:t>
            </a:r>
          </a:p>
          <a:p>
            <a:pPr>
              <a:buFont typeface="Arial" panose="020B0604020202020204" pitchFamily="34" charset="0"/>
              <a:buNone/>
            </a:pPr>
            <a:r>
              <a:rPr lang="en-US"/>
              <a:t>Indefinite Recall to Active Duty</a:t>
            </a:r>
          </a:p>
          <a:p>
            <a:pPr>
              <a:buFont typeface="Arial" panose="020B0604020202020204" pitchFamily="34" charset="0"/>
              <a:buNone/>
            </a:pPr>
            <a:r>
              <a:rPr lang="en-US"/>
              <a:t>May request six months AA per RESPERSMAN</a:t>
            </a:r>
          </a:p>
          <a:p>
            <a:pPr>
              <a:buFont typeface="Arial" panose="020B0604020202020204" pitchFamily="34" charset="0"/>
              <a:buNone/>
            </a:pPr>
            <a:r>
              <a:rPr lang="en-US"/>
              <a:t>TAR Program (full-time support staff)</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18</a:t>
            </a:fld>
            <a:endParaRPr lang="en-US"/>
          </a:p>
        </p:txBody>
      </p:sp>
    </p:spTree>
    <p:extLst>
      <p:ext uri="{BB962C8B-B14F-4D97-AF65-F5344CB8AC3E}">
        <p14:creationId xmlns:p14="http://schemas.microsoft.com/office/powerpoint/2010/main" val="254347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ZipServe simplifies order applications. Relate it to Indeed/LinkedIn for jobs. Encourage them to explore.</a:t>
            </a:r>
          </a:p>
          <a:p>
            <a:pPr>
              <a:buNone/>
            </a:pPr>
            <a:r>
              <a:rPr lang="en-US" b="1"/>
              <a:t>Key Points:</a:t>
            </a:r>
            <a:endParaRPr lang="en-US"/>
          </a:p>
          <a:p>
            <a:pPr>
              <a:buFont typeface="Arial" panose="020B0604020202020204" pitchFamily="34" charset="0"/>
              <a:buNone/>
            </a:pPr>
            <a:r>
              <a:rPr lang="en-US"/>
              <a:t>Apply for AT, ADOS, IDTT, DR</a:t>
            </a:r>
          </a:p>
          <a:p>
            <a:pPr>
              <a:buFont typeface="Arial" panose="020B0604020202020204" pitchFamily="34" charset="0"/>
              <a:buNone/>
            </a:pPr>
            <a:r>
              <a:rPr lang="en-US"/>
              <a:t>Centralized platform</a:t>
            </a:r>
          </a:p>
          <a:p>
            <a:pPr>
              <a:buFont typeface="Arial" panose="020B0604020202020204" pitchFamily="34" charset="0"/>
              <a:buNone/>
            </a:pPr>
            <a:r>
              <a:rPr lang="en-US"/>
              <a:t>Easy to filter and apply</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19</a:t>
            </a:fld>
            <a:endParaRPr lang="en-US"/>
          </a:p>
        </p:txBody>
      </p:sp>
    </p:spTree>
    <p:extLst>
      <p:ext uri="{BB962C8B-B14F-4D97-AF65-F5344CB8AC3E}">
        <p14:creationId xmlns:p14="http://schemas.microsoft.com/office/powerpoint/2010/main" val="2570580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Walk through affiliation timelines. Provide clarity on CWAY vs Direct Affiliation vs Special Requests.</a:t>
            </a:r>
          </a:p>
          <a:p>
            <a:pPr>
              <a:buNone/>
            </a:pPr>
            <a:r>
              <a:rPr lang="en-US" b="1"/>
              <a:t>Key Points:</a:t>
            </a:r>
            <a:endParaRPr lang="en-US"/>
          </a:p>
          <a:p>
            <a:pPr>
              <a:buFont typeface="Arial" panose="020B0604020202020204" pitchFamily="34" charset="0"/>
              <a:buNone/>
            </a:pPr>
            <a:r>
              <a:rPr lang="en-US"/>
              <a:t>CWAY: Start 10 months before SEAOS</a:t>
            </a:r>
          </a:p>
          <a:p>
            <a:pPr>
              <a:buFont typeface="Arial" panose="020B0604020202020204" pitchFamily="34" charset="0"/>
              <a:buNone/>
            </a:pPr>
            <a:r>
              <a:rPr lang="en-US"/>
              <a:t>Within 90 days = Direct Affiliation</a:t>
            </a:r>
          </a:p>
          <a:p>
            <a:pPr>
              <a:buFont typeface="Arial" panose="020B0604020202020204" pitchFamily="34" charset="0"/>
              <a:buNone/>
            </a:pPr>
            <a:r>
              <a:rPr lang="en-US"/>
              <a:t>Use ePAR/1306 for special requests</a:t>
            </a:r>
          </a:p>
          <a:p>
            <a:pPr>
              <a:buFont typeface="Arial" panose="020B0604020202020204" pitchFamily="34" charset="0"/>
              <a:buNone/>
            </a:pPr>
            <a:r>
              <a:rPr lang="en-US"/>
              <a:t>Navy Reserve Recruiters for support</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21</a:t>
            </a:fld>
            <a:endParaRPr lang="en-US"/>
          </a:p>
        </p:txBody>
      </p:sp>
    </p:spTree>
    <p:extLst>
      <p:ext uri="{BB962C8B-B14F-4D97-AF65-F5344CB8AC3E}">
        <p14:creationId xmlns:p14="http://schemas.microsoft.com/office/powerpoint/2010/main" val="123477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Explain the 4-2-2 construct and how it applies.</a:t>
            </a:r>
          </a:p>
          <a:p>
            <a:endParaRPr lang="en-US" sz="1800">
              <a:effectLst/>
              <a:latin typeface="Aptos" panose="020B0004020202020204" pitchFamily="34" charset="0"/>
              <a:cs typeface="Times New Roman" panose="02020603050405020304" pitchFamily="18" charset="0"/>
            </a:endParaRPr>
          </a:p>
          <a:p>
            <a:pPr>
              <a:buNone/>
            </a:pPr>
            <a:r>
              <a:rPr lang="en-US"/>
              <a:t>Explain the 8-year service obligation. Many Sailors don't realize they’re still obligated after active duty. Clarify the 4-2-2 model and the transition between components.</a:t>
            </a:r>
          </a:p>
          <a:p>
            <a:pPr>
              <a:buNone/>
            </a:pPr>
            <a:r>
              <a:rPr lang="en-US" b="1"/>
              <a:t>Key Points:</a:t>
            </a:r>
            <a:endParaRPr lang="en-US"/>
          </a:p>
          <a:p>
            <a:pPr>
              <a:buFontTx/>
              <a:buNone/>
            </a:pPr>
            <a:r>
              <a:rPr lang="en-US"/>
              <a:t>8-year obligation (MSO)</a:t>
            </a:r>
          </a:p>
          <a:p>
            <a:pPr>
              <a:buFontTx/>
              <a:buNone/>
            </a:pPr>
            <a:r>
              <a:rPr lang="en-US"/>
              <a:t>4 years Active Duty</a:t>
            </a:r>
          </a:p>
          <a:p>
            <a:pPr>
              <a:buFontTx/>
              <a:buNone/>
            </a:pPr>
            <a:r>
              <a:rPr lang="en-US"/>
              <a:t>2 years SELRES</a:t>
            </a:r>
          </a:p>
          <a:p>
            <a:pPr>
              <a:buFontTx/>
              <a:buNone/>
            </a:pPr>
            <a:r>
              <a:rPr lang="en-US"/>
              <a:t>2 years IRR (Virtual Muster)</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22</a:t>
            </a:fld>
            <a:endParaRPr lang="en-US"/>
          </a:p>
        </p:txBody>
      </p:sp>
    </p:spTree>
    <p:extLst>
      <p:ext uri="{BB962C8B-B14F-4D97-AF65-F5344CB8AC3E}">
        <p14:creationId xmlns:p14="http://schemas.microsoft.com/office/powerpoint/2010/main" val="1730702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849F3-CBA8-8934-F2B7-184BF70F3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A5CB0-44EB-BBA4-DF73-7CEA5276A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39BC1-F6C5-00F9-592F-F682038FB1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039998-CCDA-3C78-0A70-9803B89C9CE6}"/>
              </a:ext>
            </a:extLst>
          </p:cNvPr>
          <p:cNvSpPr>
            <a:spLocks noGrp="1"/>
          </p:cNvSpPr>
          <p:nvPr>
            <p:ph type="sldNum" sz="quarter" idx="5"/>
          </p:nvPr>
        </p:nvSpPr>
        <p:spPr/>
        <p:txBody>
          <a:bodyPr/>
          <a:lstStyle/>
          <a:p>
            <a:fld id="{D5ACEE01-41AF-2A4D-9C8A-1F63ADF14122}" type="slidenum">
              <a:rPr lang="en-US" smtClean="0"/>
              <a:t>23</a:t>
            </a:fld>
            <a:endParaRPr lang="en-US"/>
          </a:p>
        </p:txBody>
      </p:sp>
    </p:spTree>
    <p:extLst>
      <p:ext uri="{BB962C8B-B14F-4D97-AF65-F5344CB8AC3E}">
        <p14:creationId xmlns:p14="http://schemas.microsoft.com/office/powerpoint/2010/main" val="3013535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Show them where to go for help, onboarding info, and next steps. A great follow-up tool after the brief.</a:t>
            </a:r>
          </a:p>
          <a:p>
            <a:pPr>
              <a:buNone/>
            </a:pPr>
            <a:r>
              <a:rPr lang="en-US" b="1"/>
              <a:t>Key Points:</a:t>
            </a:r>
            <a:endParaRPr lang="en-US"/>
          </a:p>
          <a:p>
            <a:pPr>
              <a:buFont typeface="Arial" panose="020B0604020202020204" pitchFamily="34" charset="0"/>
              <a:buNone/>
            </a:pPr>
            <a:r>
              <a:rPr lang="en-US">
                <a:hlinkClick r:id="rId3"/>
              </a:rPr>
              <a:t>https://www.navyreserve.navy.mil/Onboarding/</a:t>
            </a:r>
            <a:endParaRPr lang="en-US"/>
          </a:p>
          <a:p>
            <a:pPr>
              <a:buFont typeface="Arial" panose="020B0604020202020204" pitchFamily="34" charset="0"/>
              <a:buNone/>
            </a:pPr>
            <a:r>
              <a:rPr lang="en-US"/>
              <a:t>Centralized info &amp; forms</a:t>
            </a:r>
          </a:p>
          <a:p>
            <a:pPr>
              <a:buFont typeface="Arial" panose="020B0604020202020204" pitchFamily="34" charset="0"/>
              <a:buNone/>
            </a:pPr>
            <a:r>
              <a:rPr lang="en-US"/>
              <a:t>Use this as your starting point</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24</a:t>
            </a:fld>
            <a:endParaRPr lang="en-US"/>
          </a:p>
        </p:txBody>
      </p:sp>
    </p:spTree>
    <p:extLst>
      <p:ext uri="{BB962C8B-B14F-4D97-AF65-F5344CB8AC3E}">
        <p14:creationId xmlns:p14="http://schemas.microsoft.com/office/powerpoint/2010/main" val="331779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Introduce the session’s purpose and what attendees will learn.</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3</a:t>
            </a:fld>
            <a:endParaRPr lang="en-US"/>
          </a:p>
        </p:txBody>
      </p:sp>
    </p:spTree>
    <p:extLst>
      <p:ext uri="{BB962C8B-B14F-4D97-AF65-F5344CB8AC3E}">
        <p14:creationId xmlns:p14="http://schemas.microsoft.com/office/powerpoint/2010/main" val="2508676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Summarize and invite questions.</a:t>
            </a:r>
          </a:p>
          <a:p>
            <a:pPr marL="0" marR="0">
              <a:lnSpc>
                <a:spcPct val="115000"/>
              </a:lnSpc>
              <a:spcAft>
                <a:spcPts val="800"/>
              </a:spcAft>
              <a:buNone/>
            </a:pPr>
            <a:r>
              <a:rPr lang="en-US" sz="1800" b="1" kern="100">
                <a:effectLst/>
                <a:latin typeface="Aptos" panose="020B0004020202020204" pitchFamily="34" charset="0"/>
                <a:ea typeface="Aptos" panose="020B0004020202020204" pitchFamily="34" charset="0"/>
                <a:cs typeface="Times New Roman" panose="02020603050405020304" pitchFamily="18" charset="0"/>
              </a:rPr>
              <a:t>Talking Points: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a:effectLst/>
                <a:latin typeface="Aptos" panose="020B0004020202020204" pitchFamily="34" charset="0"/>
                <a:ea typeface="Aptos" panose="020B0004020202020204" pitchFamily="34" charset="0"/>
                <a:cs typeface="Times New Roman" panose="02020603050405020304" pitchFamily="18" charset="0"/>
              </a:rPr>
              <a:t>Reviewed MSO, Benefits, Requirements, Full-Time Opportunities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a:effectLst/>
                <a:latin typeface="Aptos" panose="020B0004020202020204" pitchFamily="34" charset="0"/>
                <a:ea typeface="Aptos" panose="020B0004020202020204" pitchFamily="34" charset="0"/>
                <a:cs typeface="Times New Roman" panose="02020603050405020304" pitchFamily="18" charset="0"/>
              </a:rPr>
              <a:t>Encourage early planning and informed decisions</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25</a:t>
            </a:fld>
            <a:endParaRPr lang="en-US"/>
          </a:p>
        </p:txBody>
      </p:sp>
    </p:spTree>
    <p:extLst>
      <p:ext uri="{BB962C8B-B14F-4D97-AF65-F5344CB8AC3E}">
        <p14:creationId xmlns:p14="http://schemas.microsoft.com/office/powerpoint/2010/main" val="2173697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46EE9-C8EF-2738-EBF8-7C3B5E020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07346-BA71-E9FA-421D-A3954C220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EE89E-62EF-0FE9-1B7A-55D145BDF502}"/>
              </a:ext>
            </a:extLst>
          </p:cNvPr>
          <p:cNvSpPr>
            <a:spLocks noGrp="1"/>
          </p:cNvSpPr>
          <p:nvPr>
            <p:ph type="body" idx="1"/>
          </p:nvPr>
        </p:nvSpPr>
        <p:spPr/>
        <p:txBody>
          <a:bodyPr/>
          <a:lstStyle/>
          <a:p>
            <a:pPr marL="0" marR="0">
              <a:lnSpc>
                <a:spcPct val="115000"/>
              </a:lnSpc>
              <a:spcAft>
                <a:spcPts val="800"/>
              </a:spcAft>
              <a:buNone/>
            </a:pPr>
            <a:r>
              <a:rPr lang="en-US" sz="1800" b="0" kern="100" dirty="0">
                <a:effectLst/>
                <a:latin typeface="Aptos"/>
                <a:ea typeface="Aptos" panose="020B0004020202020204" pitchFamily="34" charset="0"/>
                <a:cs typeface="Times New Roman" panose="02020603050405020304" pitchFamily="18" charset="0"/>
              </a:rPr>
              <a:t>Resources Page</a:t>
            </a:r>
          </a:p>
          <a:p>
            <a:pPr marL="0" marR="0">
              <a:lnSpc>
                <a:spcPct val="115000"/>
              </a:lnSpc>
              <a:spcAft>
                <a:spcPts val="800"/>
              </a:spcAft>
              <a:buNone/>
            </a:pPr>
            <a:r>
              <a:rPr lang="en-US" sz="1800" b="0" kern="100" dirty="0">
                <a:effectLst/>
                <a:latin typeface="Aptos"/>
                <a:ea typeface="Aptos" panose="020B0004020202020204" pitchFamily="34" charset="0"/>
                <a:cs typeface="Times New Roman" panose="02020603050405020304" pitchFamily="18" charset="0"/>
              </a:rPr>
              <a:t>Websites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dirty="0">
                <a:effectLst/>
                <a:latin typeface="Aptos"/>
                <a:ea typeface="Aptos" panose="020B0004020202020204" pitchFamily="34" charset="0"/>
                <a:cs typeface="Times New Roman" panose="02020603050405020304" pitchFamily="18" charset="0"/>
              </a:rPr>
              <a:t>Navy Reserve Onboarding: </a:t>
            </a:r>
            <a:r>
              <a:rPr lang="en-US" sz="1800" b="0" u="sng" kern="100" dirty="0">
                <a:solidFill>
                  <a:srgbClr val="467886"/>
                </a:solidFill>
                <a:effectLst/>
                <a:latin typeface="Aptos"/>
                <a:ea typeface="Aptos" panose="020B0004020202020204" pitchFamily="34" charset="0"/>
                <a:cs typeface="Times New Roman" panose="02020603050405020304" pitchFamily="18" charset="0"/>
                <a:hlinkClick r:id="rId3"/>
              </a:rPr>
              <a:t>https://www.navyreserve.navy.mil/Onboarding/</a:t>
            </a:r>
            <a:endParaRPr lang="en-US" sz="1800" b="0" kern="100" dirty="0">
              <a:effectLst/>
              <a:latin typeface="Aptos"/>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dirty="0" err="1">
                <a:effectLst/>
                <a:latin typeface="Aptos"/>
                <a:ea typeface="Aptos" panose="020B0004020202020204" pitchFamily="34" charset="0"/>
                <a:cs typeface="Times New Roman" panose="02020603050405020304" pitchFamily="18" charset="0"/>
              </a:rPr>
              <a:t>ZipServe</a:t>
            </a:r>
            <a:r>
              <a:rPr lang="en-US" sz="1800" b="0" kern="100" dirty="0">
                <a:effectLst/>
                <a:latin typeface="Aptos"/>
                <a:ea typeface="Aptos" panose="020B0004020202020204" pitchFamily="34" charset="0"/>
                <a:cs typeface="Times New Roman" panose="02020603050405020304" pitchFamily="18" charset="0"/>
              </a:rPr>
              <a:t> Portal: </a:t>
            </a:r>
            <a:r>
              <a:rPr lang="en-US" sz="1800" b="0" u="sng" kern="100" dirty="0">
                <a:solidFill>
                  <a:srgbClr val="467886"/>
                </a:solidFill>
                <a:effectLst/>
                <a:latin typeface="Aptos"/>
                <a:ea typeface="Aptos" panose="020B0004020202020204" pitchFamily="34" charset="0"/>
                <a:cs typeface="Times New Roman" panose="02020603050405020304" pitchFamily="18" charset="0"/>
                <a:hlinkClick r:id="rId4"/>
              </a:rPr>
              <a:t>https://www.mynavyhr.navy.mil/</a:t>
            </a:r>
            <a:r>
              <a:rPr lang="en-US" sz="1800" b="0" kern="100" dirty="0">
                <a:effectLst/>
                <a:latin typeface="Aptos"/>
                <a:ea typeface="Aptos" panose="020B0004020202020204" pitchFamily="34" charset="0"/>
                <a:cs typeface="Times New Roman" panose="02020603050405020304" pitchFamily="18" charset="0"/>
              </a:rPr>
              <a:t> (navigate to </a:t>
            </a:r>
            <a:r>
              <a:rPr lang="en-US" sz="1800" b="0" kern="100" dirty="0" err="1">
                <a:effectLst/>
                <a:latin typeface="Aptos"/>
                <a:ea typeface="Aptos" panose="020B0004020202020204" pitchFamily="34" charset="0"/>
                <a:cs typeface="Times New Roman" panose="02020603050405020304" pitchFamily="18" charset="0"/>
              </a:rPr>
              <a:t>ZipServe</a:t>
            </a:r>
            <a:r>
              <a:rPr lang="en-US" sz="1800" b="0" kern="100" dirty="0">
                <a:effectLst/>
                <a:latin typeface="Aptos"/>
                <a:ea typeface="Aptos" panose="020B0004020202020204" pitchFamily="34" charset="0"/>
                <a:cs typeface="Times New Roman" panose="02020603050405020304" pitchFamily="18" charset="0"/>
              </a:rPr>
              <a: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dirty="0">
                <a:effectLst/>
                <a:latin typeface="Aptos"/>
                <a:ea typeface="Aptos" panose="020B0004020202020204" pitchFamily="34" charset="0"/>
                <a:cs typeface="Times New Roman" panose="02020603050405020304" pitchFamily="18" charset="0"/>
              </a:rPr>
              <a:t>Military Child Care (WDCC): </a:t>
            </a:r>
            <a:r>
              <a:rPr lang="en-US" sz="1800" b="0" u="sng" kern="100" dirty="0">
                <a:solidFill>
                  <a:srgbClr val="467886"/>
                </a:solidFill>
                <a:effectLst/>
                <a:latin typeface="Aptos"/>
                <a:ea typeface="Aptos" panose="020B0004020202020204" pitchFamily="34" charset="0"/>
                <a:cs typeface="Times New Roman" panose="02020603050405020304" pitchFamily="18" charset="0"/>
                <a:hlinkClick r:id="rId5"/>
              </a:rPr>
              <a:t>https://www.militarychildcare.com</a:t>
            </a:r>
            <a:endParaRPr lang="en-US" sz="1800" b="0" kern="100" dirty="0">
              <a:effectLst/>
              <a:latin typeface="Aptos"/>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dirty="0">
                <a:effectLst/>
                <a:latin typeface="Aptos"/>
                <a:ea typeface="Aptos" panose="020B0004020202020204" pitchFamily="34" charset="0"/>
                <a:cs typeface="Times New Roman" panose="02020603050405020304" pitchFamily="18" charset="0"/>
              </a:rPr>
              <a:t>TRICARE Reserve Select Info: </a:t>
            </a:r>
            <a:r>
              <a:rPr lang="en-US" sz="1800" b="0" u="sng" kern="100" dirty="0">
                <a:solidFill>
                  <a:srgbClr val="467886"/>
                </a:solidFill>
                <a:effectLst/>
                <a:latin typeface="Aptos"/>
                <a:ea typeface="Aptos" panose="020B0004020202020204" pitchFamily="34" charset="0"/>
                <a:cs typeface="Times New Roman" panose="02020603050405020304" pitchFamily="18" charset="0"/>
                <a:hlinkClick r:id="rId6"/>
              </a:rPr>
              <a:t>https://tricare.mil/Plans/HealthPlans/TRS</a:t>
            </a:r>
            <a:endParaRPr lang="en-US" sz="1800" b="0" kern="100" dirty="0">
              <a:effectLst/>
              <a:latin typeface="Aptos"/>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err="1">
                <a:effectLst/>
                <a:latin typeface="Aptos"/>
                <a:ea typeface="Aptos" panose="020B0004020202020204" pitchFamily="34" charset="0"/>
                <a:cs typeface="Times New Roman" panose="02020603050405020304" pitchFamily="18" charset="0"/>
              </a:rPr>
              <a:t>MyNavy</a:t>
            </a:r>
            <a:r>
              <a:rPr lang="en-US" sz="1800" b="0" kern="100" dirty="0">
                <a:effectLst/>
                <a:latin typeface="Aptos"/>
                <a:ea typeface="Aptos" panose="020B0004020202020204" pitchFamily="34" charset="0"/>
                <a:cs typeface="Times New Roman" panose="02020603050405020304" pitchFamily="18" charset="0"/>
              </a:rPr>
              <a:t> Assignment (MNA): </a:t>
            </a:r>
            <a:r>
              <a:rPr lang="en-US" sz="1800" b="0" u="sng" kern="100" dirty="0">
                <a:solidFill>
                  <a:srgbClr val="467886"/>
                </a:solidFill>
                <a:effectLst/>
                <a:latin typeface="Aptos"/>
                <a:ea typeface="Aptos" panose="020B0004020202020204" pitchFamily="34" charset="0"/>
                <a:cs typeface="Times New Roman" panose="02020603050405020304" pitchFamily="18" charset="0"/>
                <a:hlinkClick r:id="rId7"/>
              </a:rPr>
              <a:t>https://mynavyassignment.navy.mil/</a:t>
            </a:r>
            <a:endParaRPr lang="en-US" sz="1800" b="0" kern="100">
              <a:effectLst/>
              <a:latin typeface="Aptos"/>
              <a:ea typeface="Aptos" panose="020B0004020202020204" pitchFamily="34" charset="0"/>
              <a:cs typeface="Times New Roman" panose="02020603050405020304" pitchFamily="18" charset="0"/>
            </a:endParaRPr>
          </a:p>
          <a:p>
            <a:pPr marL="342900" indent="-342900">
              <a:lnSpc>
                <a:spcPct val="114999"/>
              </a:lnSpc>
              <a:spcAft>
                <a:spcPts val="800"/>
              </a:spcAft>
              <a:buSzPts val="1000"/>
              <a:buFont typeface="Symbol" panose="05050102010706020507" pitchFamily="18" charset="2"/>
              <a:buChar char=""/>
              <a:tabLst>
                <a:tab pos="457200" algn="l"/>
              </a:tabLst>
            </a:pPr>
            <a:r>
              <a:rPr lang="en-US" kern="100" dirty="0">
                <a:solidFill>
                  <a:srgbClr val="467886"/>
                </a:solidFill>
              </a:rPr>
              <a:t>Officer Community Manager Reserve Branch: </a:t>
            </a:r>
            <a:r>
              <a:rPr lang="en-US" kern="100" dirty="0">
                <a:solidFill>
                  <a:srgbClr val="467886"/>
                </a:solidFill>
                <a:hlinkClick r:id="rId8"/>
              </a:rPr>
              <a:t>https://www.mynavyhr.navy.mil/Career-Management/Community-Management/Officer/Reserve-OCM/</a:t>
            </a:r>
            <a:endParaRPr lang="en-US" sz="1800" u="sng" kern="100" dirty="0">
              <a:solidFill>
                <a:srgbClr val="467886"/>
              </a:solidFill>
              <a:latin typeface="Aptos"/>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dirty="0">
                <a:effectLst/>
                <a:latin typeface="Aptos"/>
                <a:ea typeface="Aptos" panose="020B0004020202020204" pitchFamily="34" charset="0"/>
                <a:cs typeface="Times New Roman" panose="02020603050405020304" pitchFamily="18" charset="0"/>
              </a:rPr>
              <a:t>Navy COOL &amp; USMAP: </a:t>
            </a:r>
            <a:r>
              <a:rPr lang="en-US" sz="1800" b="0" u="sng" kern="100" dirty="0">
                <a:solidFill>
                  <a:srgbClr val="467886"/>
                </a:solidFill>
                <a:effectLst/>
                <a:latin typeface="Aptos"/>
                <a:ea typeface="Aptos" panose="020B0004020202020204" pitchFamily="34" charset="0"/>
                <a:cs typeface="Times New Roman" panose="02020603050405020304" pitchFamily="18" charset="0"/>
                <a:hlinkClick r:id="rId9"/>
              </a:rPr>
              <a:t>https://www.cool.osd.mil/usn/</a:t>
            </a:r>
            <a:endParaRPr lang="en-US" sz="1800" b="0" kern="100" dirty="0">
              <a:effectLst/>
              <a:latin typeface="Aptos"/>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0" kern="100" dirty="0">
                <a:effectLst/>
                <a:latin typeface="Aptos"/>
                <a:ea typeface="Aptos" panose="020B0004020202020204" pitchFamily="34" charset="0"/>
                <a:cs typeface="Times New Roman" panose="02020603050405020304" pitchFamily="18" charset="0"/>
              </a:rPr>
              <a:t>Support Resources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dirty="0">
                <a:effectLst/>
                <a:latin typeface="Aptos"/>
                <a:ea typeface="Aptos" panose="020B0004020202020204" pitchFamily="34" charset="0"/>
                <a:cs typeface="Times New Roman" panose="02020603050405020304" pitchFamily="18" charset="0"/>
              </a:rPr>
              <a:t>Military OneSource: </a:t>
            </a:r>
            <a:r>
              <a:rPr lang="en-US" sz="1800" b="0" u="sng" kern="100" dirty="0">
                <a:solidFill>
                  <a:srgbClr val="467886"/>
                </a:solidFill>
                <a:effectLst/>
                <a:latin typeface="Aptos"/>
                <a:ea typeface="Aptos" panose="020B0004020202020204" pitchFamily="34" charset="0"/>
                <a:cs typeface="Times New Roman" panose="02020603050405020304" pitchFamily="18" charset="0"/>
                <a:hlinkClick r:id="rId10"/>
              </a:rPr>
              <a:t>https://www.militaryonesource.mil/</a:t>
            </a:r>
            <a:endParaRPr lang="en-US" sz="1800" b="0" kern="100" dirty="0">
              <a:effectLst/>
              <a:latin typeface="Aptos"/>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dirty="0">
                <a:effectLst/>
                <a:latin typeface="Aptos"/>
                <a:ea typeface="Aptos" panose="020B0004020202020204" pitchFamily="34" charset="0"/>
                <a:cs typeface="Times New Roman" panose="02020603050405020304" pitchFamily="18" charset="0"/>
              </a:rPr>
              <a:t>Fleet &amp; Family Support Center (FFSC): Contact local base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dirty="0">
                <a:effectLst/>
                <a:latin typeface="Aptos"/>
                <a:ea typeface="Aptos" panose="020B0004020202020204" pitchFamily="34" charset="0"/>
                <a:cs typeface="Times New Roman" panose="02020603050405020304" pitchFamily="18" charset="0"/>
              </a:rPr>
              <a:t>VA Education Benefits (Post 9/11 GI Bill): </a:t>
            </a:r>
            <a:r>
              <a:rPr lang="en-US" sz="1800" b="0" u="sng" kern="100" dirty="0">
                <a:solidFill>
                  <a:srgbClr val="467886"/>
                </a:solidFill>
                <a:effectLst/>
                <a:latin typeface="Aptos"/>
                <a:ea typeface="Aptos" panose="020B0004020202020204" pitchFamily="34" charset="0"/>
                <a:cs typeface="Times New Roman" panose="02020603050405020304" pitchFamily="18" charset="0"/>
                <a:hlinkClick r:id="rId11"/>
              </a:rPr>
              <a:t>https://www.va.gov/education/</a:t>
            </a:r>
            <a:endParaRPr lang="en-US" sz="1800" b="0" kern="100" dirty="0">
              <a:effectLst/>
              <a:latin typeface="Aptos"/>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0" kern="100" dirty="0">
                <a:effectLst/>
                <a:latin typeface="Aptos"/>
                <a:ea typeface="Aptos" panose="020B0004020202020204" pitchFamily="34" charset="0"/>
                <a:cs typeface="Times New Roman" panose="02020603050405020304" pitchFamily="18" charset="0"/>
              </a:rPr>
              <a:t>Contact Suggestions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dirty="0">
                <a:effectLst/>
                <a:latin typeface="Aptos"/>
                <a:ea typeface="Aptos" panose="020B0004020202020204" pitchFamily="34" charset="0"/>
                <a:cs typeface="Times New Roman" panose="02020603050405020304" pitchFamily="18" charset="0"/>
              </a:rPr>
              <a:t>Local Navy Reserve Recruiter</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0" kern="100" dirty="0">
                <a:effectLst/>
                <a:latin typeface="Aptos"/>
                <a:ea typeface="Aptos" panose="020B0004020202020204" pitchFamily="34" charset="0"/>
                <a:cs typeface="Times New Roman" panose="02020603050405020304" pitchFamily="18" charset="0"/>
              </a:rPr>
              <a:t>Command Career Counselor</a:t>
            </a:r>
          </a:p>
          <a:p>
            <a:endParaRPr lang="en-US"/>
          </a:p>
        </p:txBody>
      </p:sp>
      <p:sp>
        <p:nvSpPr>
          <p:cNvPr id="4" name="Slide Number Placeholder 3">
            <a:extLst>
              <a:ext uri="{FF2B5EF4-FFF2-40B4-BE49-F238E27FC236}">
                <a16:creationId xmlns:a16="http://schemas.microsoft.com/office/drawing/2014/main" id="{B0636794-02CD-0719-DCED-EE274B91EB19}"/>
              </a:ext>
            </a:extLst>
          </p:cNvPr>
          <p:cNvSpPr>
            <a:spLocks noGrp="1"/>
          </p:cNvSpPr>
          <p:nvPr>
            <p:ph type="sldNum" sz="quarter" idx="5"/>
          </p:nvPr>
        </p:nvSpPr>
        <p:spPr/>
        <p:txBody>
          <a:bodyPr/>
          <a:lstStyle/>
          <a:p>
            <a:fld id="{D5ACEE01-41AF-2A4D-9C8A-1F63ADF14122}" type="slidenum">
              <a:rPr lang="en-US" smtClean="0"/>
              <a:t>26</a:t>
            </a:fld>
            <a:endParaRPr lang="en-US"/>
          </a:p>
        </p:txBody>
      </p:sp>
    </p:spTree>
    <p:extLst>
      <p:ext uri="{BB962C8B-B14F-4D97-AF65-F5344CB8AC3E}">
        <p14:creationId xmlns:p14="http://schemas.microsoft.com/office/powerpoint/2010/main" val="1604208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Invite Questions</a:t>
            </a:r>
          </a:p>
        </p:txBody>
      </p:sp>
      <p:sp>
        <p:nvSpPr>
          <p:cNvPr id="4" name="Slide Number Placeholder 3"/>
          <p:cNvSpPr>
            <a:spLocks noGrp="1"/>
          </p:cNvSpPr>
          <p:nvPr>
            <p:ph type="sldNum" sz="quarter" idx="5"/>
          </p:nvPr>
        </p:nvSpPr>
        <p:spPr/>
        <p:txBody>
          <a:bodyPr/>
          <a:lstStyle/>
          <a:p>
            <a:fld id="{D5ACEE01-41AF-2A4D-9C8A-1F63ADF14122}" type="slidenum">
              <a:rPr lang="en-US" smtClean="0"/>
              <a:t>27</a:t>
            </a:fld>
            <a:endParaRPr lang="en-US"/>
          </a:p>
        </p:txBody>
      </p:sp>
    </p:spTree>
    <p:extLst>
      <p:ext uri="{BB962C8B-B14F-4D97-AF65-F5344CB8AC3E}">
        <p14:creationId xmlns:p14="http://schemas.microsoft.com/office/powerpoint/2010/main" val="3748506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800"/>
              <a:t>Talk about how SELRES Sailors continue to serve in meaningful ways while maintaining civilian careers. Emphasize pride, purpose, and continued impact.</a:t>
            </a:r>
          </a:p>
          <a:p>
            <a:pPr>
              <a:buNone/>
            </a:pPr>
            <a:endParaRPr lang="en-US" sz="2800" b="1"/>
          </a:p>
          <a:p>
            <a:pPr>
              <a:buNone/>
            </a:pPr>
            <a:r>
              <a:rPr lang="en-US" sz="2800" b="1"/>
              <a:t>Key Points:</a:t>
            </a:r>
            <a:endParaRPr lang="en-US" sz="2800"/>
          </a:p>
          <a:p>
            <a:pPr>
              <a:buFont typeface="Arial" panose="020B0604020202020204" pitchFamily="34" charset="0"/>
              <a:buNone/>
            </a:pPr>
            <a:r>
              <a:rPr lang="en-US" sz="2800"/>
              <a:t>Warfighter: Stay trained and ready</a:t>
            </a:r>
          </a:p>
          <a:p>
            <a:pPr>
              <a:buFont typeface="Arial" panose="020B0604020202020204" pitchFamily="34" charset="0"/>
              <a:buNone/>
            </a:pPr>
            <a:r>
              <a:rPr lang="en-US" sz="2800"/>
              <a:t>Sailor for Life: Keep Navy identity</a:t>
            </a:r>
          </a:p>
          <a:p>
            <a:pPr>
              <a:buFont typeface="Arial" panose="020B0604020202020204" pitchFamily="34" charset="0"/>
              <a:buNone/>
            </a:pPr>
            <a:r>
              <a:rPr lang="en-US" sz="2800"/>
              <a:t>Community: Maintain strong personal and professional connections</a:t>
            </a:r>
          </a:p>
        </p:txBody>
      </p:sp>
      <p:sp>
        <p:nvSpPr>
          <p:cNvPr id="4" name="Slide Number Placeholder 3"/>
          <p:cNvSpPr>
            <a:spLocks noGrp="1"/>
          </p:cNvSpPr>
          <p:nvPr>
            <p:ph type="sldNum" sz="quarter" idx="5"/>
          </p:nvPr>
        </p:nvSpPr>
        <p:spPr/>
        <p:txBody>
          <a:bodyPr/>
          <a:lstStyle/>
          <a:p>
            <a:fld id="{D5ACEE01-41AF-2A4D-9C8A-1F63ADF14122}" type="slidenum">
              <a:rPr lang="en-US" smtClean="0"/>
              <a:t>4</a:t>
            </a:fld>
            <a:endParaRPr lang="en-US"/>
          </a:p>
        </p:txBody>
      </p:sp>
    </p:spTree>
    <p:extLst>
      <p:ext uri="{BB962C8B-B14F-4D97-AF65-F5344CB8AC3E}">
        <p14:creationId xmlns:p14="http://schemas.microsoft.com/office/powerpoint/2010/main" val="3615228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Reserve duty can be financially rewarding. Describe how pay and bonuses may apply, especially the 4-for-2 drill pay system.</a:t>
            </a:r>
          </a:p>
          <a:p>
            <a:pPr>
              <a:buNone/>
            </a:pPr>
            <a:r>
              <a:rPr lang="en-US" b="1"/>
              <a:t>Key Points:</a:t>
            </a:r>
            <a:endParaRPr lang="en-US"/>
          </a:p>
          <a:p>
            <a:pPr>
              <a:buFont typeface="Arial" panose="020B0604020202020204" pitchFamily="34" charset="0"/>
              <a:buNone/>
            </a:pPr>
            <a:r>
              <a:rPr lang="en-US"/>
              <a:t>Paid for 4 days for 2 days of drill</a:t>
            </a:r>
          </a:p>
          <a:p>
            <a:pPr>
              <a:buFont typeface="Arial" panose="020B0604020202020204" pitchFamily="34" charset="0"/>
              <a:buNone/>
            </a:pPr>
            <a:r>
              <a:rPr lang="en-US"/>
              <a:t>Annual Training (AT) = Half month’s base pay + BAH</a:t>
            </a:r>
          </a:p>
          <a:p>
            <a:pPr>
              <a:buFont typeface="Arial" panose="020B0604020202020204" pitchFamily="34" charset="0"/>
              <a:buNone/>
            </a:pPr>
            <a:r>
              <a:rPr lang="en-US"/>
              <a:t>Potential for Affiliation Bonus</a:t>
            </a:r>
          </a:p>
          <a:p>
            <a:pPr>
              <a:buFont typeface="Arial" panose="020B0604020202020204" pitchFamily="34" charset="0"/>
              <a:buNone/>
            </a:pPr>
            <a:endParaRPr lang="en-US"/>
          </a:p>
          <a:p>
            <a:pPr>
              <a:buFont typeface="Arial" panose="020B0604020202020204" pitchFamily="34" charset="0"/>
              <a:buNone/>
            </a:pPr>
            <a:r>
              <a:rPr lang="en-US"/>
              <a:t>How many years used for reference on this pay chart?</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5</a:t>
            </a:fld>
            <a:endParaRPr lang="en-US"/>
          </a:p>
        </p:txBody>
      </p:sp>
    </p:spTree>
    <p:extLst>
      <p:ext uri="{BB962C8B-B14F-4D97-AF65-F5344CB8AC3E}">
        <p14:creationId xmlns:p14="http://schemas.microsoft.com/office/powerpoint/2010/main" val="94140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56E98-C588-CAB3-45E1-3321E0010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5572F-2C55-1980-86AE-60F443E62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71C934-2BAE-21EC-6A40-88F04E66B47E}"/>
              </a:ext>
            </a:extLst>
          </p:cNvPr>
          <p:cNvSpPr>
            <a:spLocks noGrp="1"/>
          </p:cNvSpPr>
          <p:nvPr>
            <p:ph type="body" idx="1"/>
          </p:nvPr>
        </p:nvSpPr>
        <p:spPr/>
        <p:txBody>
          <a:bodyPr/>
          <a:lstStyle/>
          <a:p>
            <a:r>
              <a:rPr lang="en-US" sz="1200">
                <a:latin typeface="Rockwell" panose="02060603020205020403" pitchFamily="18" charset="0"/>
              </a:rPr>
              <a:t>Active Points</a:t>
            </a:r>
          </a:p>
          <a:p>
            <a:pPr marL="171450" indent="-171450">
              <a:buFont typeface="Arial" panose="020B0604020202020204" pitchFamily="34" charset="0"/>
              <a:buChar char="•"/>
            </a:pPr>
            <a:r>
              <a:rPr lang="en-US" sz="1200">
                <a:latin typeface="Rockwell" panose="02060603020205020403" pitchFamily="18" charset="0"/>
              </a:rPr>
              <a:t>AC / TAR / AT/ ADT/ ADOS/ MOB / DR / CANREC</a:t>
            </a:r>
          </a:p>
          <a:p>
            <a:pPr marL="171450" indent="-171450">
              <a:buFont typeface="Arial" panose="020B0604020202020204" pitchFamily="34" charset="0"/>
              <a:buChar char="•"/>
            </a:pPr>
            <a:r>
              <a:rPr lang="en-US" sz="1200">
                <a:latin typeface="Rockwell" panose="02060603020205020403" pitchFamily="18" charset="0"/>
              </a:rPr>
              <a:t>One day = one point</a:t>
            </a:r>
          </a:p>
          <a:p>
            <a:pPr marL="171450" indent="-171450">
              <a:buFont typeface="Arial" panose="020B0604020202020204" pitchFamily="34" charset="0"/>
              <a:buChar char="•"/>
            </a:pPr>
            <a:r>
              <a:rPr lang="en-US" sz="1200">
                <a:latin typeface="Rockwell" panose="02060603020205020403" pitchFamily="18" charset="0"/>
              </a:rPr>
              <a:t>Max active points/year: 365/366</a:t>
            </a:r>
          </a:p>
          <a:p>
            <a:endParaRPr lang="en-US"/>
          </a:p>
          <a:p>
            <a:r>
              <a:rPr lang="en-US" sz="1200">
                <a:latin typeface="Rockwell" panose="02060603020205020403" pitchFamily="18" charset="0"/>
              </a:rPr>
              <a:t>Inactive Points</a:t>
            </a:r>
          </a:p>
          <a:p>
            <a:pPr marL="171450" indent="-171450">
              <a:buFont typeface="Arial" panose="020B0604020202020204" pitchFamily="34" charset="0"/>
              <a:buChar char="•"/>
            </a:pPr>
            <a:r>
              <a:rPr lang="en-US" sz="1200">
                <a:latin typeface="Rockwell" panose="02060603020205020403" pitchFamily="18" charset="0"/>
              </a:rPr>
              <a:t>Inactive Duty Training</a:t>
            </a:r>
          </a:p>
          <a:p>
            <a:pPr marL="171450" indent="-171450">
              <a:buFont typeface="Arial" panose="020B0604020202020204" pitchFamily="34" charset="0"/>
              <a:buChar char="•"/>
            </a:pPr>
            <a:r>
              <a:rPr lang="en-US" sz="1200">
                <a:latin typeface="Rockwell" panose="02060603020205020403" pitchFamily="18" charset="0"/>
              </a:rPr>
              <a:t>Funeral Honors</a:t>
            </a:r>
          </a:p>
          <a:p>
            <a:pPr marL="171450" indent="-171450">
              <a:buFont typeface="Arial" panose="020B0604020202020204" pitchFamily="34" charset="0"/>
              <a:buChar char="•"/>
            </a:pPr>
            <a:r>
              <a:rPr lang="en-US" sz="1200">
                <a:latin typeface="Rockwell" panose="02060603020205020403" pitchFamily="18" charset="0"/>
              </a:rPr>
              <a:t>Membership Points: 15 per anniversary year</a:t>
            </a:r>
          </a:p>
          <a:p>
            <a:endParaRPr lang="en-US"/>
          </a:p>
        </p:txBody>
      </p:sp>
      <p:sp>
        <p:nvSpPr>
          <p:cNvPr id="4" name="Slide Number Placeholder 3">
            <a:extLst>
              <a:ext uri="{FF2B5EF4-FFF2-40B4-BE49-F238E27FC236}">
                <a16:creationId xmlns:a16="http://schemas.microsoft.com/office/drawing/2014/main" id="{6B49AE82-7738-6AD3-F26D-770F81EE06FB}"/>
              </a:ext>
            </a:extLst>
          </p:cNvPr>
          <p:cNvSpPr>
            <a:spLocks noGrp="1"/>
          </p:cNvSpPr>
          <p:nvPr>
            <p:ph type="sldNum" sz="quarter" idx="5"/>
          </p:nvPr>
        </p:nvSpPr>
        <p:spPr/>
        <p:txBody>
          <a:bodyPr/>
          <a:lstStyle/>
          <a:p>
            <a:fld id="{D5ACEE01-41AF-2A4D-9C8A-1F63ADF14122}" type="slidenum">
              <a:rPr lang="en-US" smtClean="0"/>
              <a:t>6</a:t>
            </a:fld>
            <a:endParaRPr lang="en-US"/>
          </a:p>
        </p:txBody>
      </p:sp>
    </p:spTree>
    <p:extLst>
      <p:ext uri="{BB962C8B-B14F-4D97-AF65-F5344CB8AC3E}">
        <p14:creationId xmlns:p14="http://schemas.microsoft.com/office/powerpoint/2010/main" val="280845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Healthcare is a major concern for transitioning Sailors. Explain options like TAMP and TRICARE Reserve Select, which are affordable and accessible.</a:t>
            </a:r>
          </a:p>
          <a:p>
            <a:pPr>
              <a:buNone/>
            </a:pPr>
            <a:r>
              <a:rPr lang="en-US" b="1"/>
              <a:t>Key Points:</a:t>
            </a:r>
            <a:endParaRPr lang="en-US"/>
          </a:p>
          <a:p>
            <a:pPr>
              <a:buFont typeface="Arial" panose="020B0604020202020204" pitchFamily="34" charset="0"/>
              <a:buNone/>
            </a:pPr>
            <a:r>
              <a:rPr lang="en-US"/>
              <a:t>TAMP: 180 days free healthcare post-separation (if affiliated immediately)</a:t>
            </a:r>
          </a:p>
          <a:p>
            <a:pPr>
              <a:buFont typeface="Arial" panose="020B0604020202020204" pitchFamily="34" charset="0"/>
              <a:buNone/>
            </a:pPr>
            <a:r>
              <a:rPr lang="en-US"/>
              <a:t>TRICARE Reserve Select: Premium-based coverage</a:t>
            </a:r>
          </a:p>
          <a:p>
            <a:pPr>
              <a:buFont typeface="Arial" panose="020B0604020202020204" pitchFamily="34" charset="0"/>
              <a:buNone/>
            </a:pPr>
            <a:r>
              <a:rPr lang="en-US"/>
              <a:t>TRICARE Dental Program available</a:t>
            </a:r>
          </a:p>
          <a:p>
            <a:pPr>
              <a:buFont typeface="Arial" panose="020B0604020202020204" pitchFamily="34" charset="0"/>
              <a:buNone/>
            </a:pPr>
            <a:endParaRPr lang="en-US"/>
          </a:p>
          <a:p>
            <a:pPr>
              <a:buFont typeface="Arial" panose="020B0604020202020204" pitchFamily="34" charset="0"/>
              <a:buNone/>
            </a:pPr>
            <a:r>
              <a:rPr lang="en-US"/>
              <a:t>References: </a:t>
            </a:r>
          </a:p>
          <a:p>
            <a:pPr algn="l"/>
            <a:r>
              <a:rPr lang="en-US" sz="1800" b="0" i="0" u="none" strike="noStrike" baseline="0">
                <a:latin typeface="Carlito"/>
              </a:rPr>
              <a:t>1. TRICARE Reserve Select. TRICARE.mil. https://www.tricare.mil/Plans/HealthPlans/TRS</a:t>
            </a:r>
          </a:p>
          <a:p>
            <a:pPr algn="l"/>
            <a:r>
              <a:rPr lang="en-US" sz="1800" b="0" i="0" u="none" strike="noStrike" baseline="0">
                <a:latin typeface="Carlito"/>
              </a:rPr>
              <a:t>2. Kaiser Family Foundation (KFF) 2024 Employer Health Benefits Survey. https://www.kff.org</a:t>
            </a:r>
          </a:p>
          <a:p>
            <a:pPr algn="l"/>
            <a:r>
              <a:rPr lang="en-US" sz="1800" b="0" i="0" u="none" strike="noStrike" baseline="0">
                <a:latin typeface="Carlito"/>
              </a:rPr>
              <a:t>3. Healthcare.gov 2024 Marketplace Premiums. https://www.healthcare.gov</a:t>
            </a:r>
          </a:p>
          <a:p>
            <a:pPr algn="l"/>
            <a:r>
              <a:rPr lang="en-US" sz="1800" b="0" i="0" u="none" strike="noStrike" baseline="0">
                <a:latin typeface="Carlito"/>
              </a:rPr>
              <a:t>4. Military.com TRICARE Overview. https://www.military.com/benefits/tricare</a:t>
            </a:r>
          </a:p>
          <a:p>
            <a:pPr algn="l"/>
            <a:r>
              <a:rPr lang="en-US" sz="1800" b="0" i="0" u="none" strike="noStrike" baseline="0">
                <a:latin typeface="Carlito"/>
              </a:rPr>
              <a:t>5. U.S. Bureau of Labor Statistics. Consumer Expenditures Report 2024.</a:t>
            </a:r>
            <a:endParaRPr lang="en-US"/>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7</a:t>
            </a:fld>
            <a:endParaRPr lang="en-US"/>
          </a:p>
        </p:txBody>
      </p:sp>
    </p:spTree>
    <p:extLst>
      <p:ext uri="{BB962C8B-B14F-4D97-AF65-F5344CB8AC3E}">
        <p14:creationId xmlns:p14="http://schemas.microsoft.com/office/powerpoint/2010/main" val="307587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3FF00-B518-E7C5-FAA7-BE664DD24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0C2ED-7316-BD40-9836-D9F39F38E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EF16A-C0B3-4232-88B0-BF68380D37A2}"/>
              </a:ext>
            </a:extLst>
          </p:cNvPr>
          <p:cNvSpPr>
            <a:spLocks noGrp="1"/>
          </p:cNvSpPr>
          <p:nvPr>
            <p:ph type="body" idx="1"/>
          </p:nvPr>
        </p:nvSpPr>
        <p:spPr/>
        <p:txBody>
          <a:bodyPr/>
          <a:lstStyle/>
          <a:p>
            <a:pPr>
              <a:buNone/>
            </a:pPr>
            <a:r>
              <a:rPr lang="en-US"/>
              <a:t>Clearly define what’s expected of SELRES Sailors monthly and annually. Emphasize readiness and documentation.</a:t>
            </a:r>
          </a:p>
          <a:p>
            <a:pPr>
              <a:buNone/>
            </a:pPr>
            <a:r>
              <a:rPr lang="en-US" b="1"/>
              <a:t>Key Points:</a:t>
            </a:r>
            <a:endParaRPr lang="en-US"/>
          </a:p>
          <a:p>
            <a:pPr>
              <a:buFont typeface="Arial" panose="020B0604020202020204" pitchFamily="34" charset="0"/>
              <a:buNone/>
            </a:pPr>
            <a:r>
              <a:rPr lang="en-US"/>
              <a:t>1 drill weekend/month</a:t>
            </a:r>
          </a:p>
          <a:p>
            <a:pPr>
              <a:buFont typeface="Arial" panose="020B0604020202020204" pitchFamily="34" charset="0"/>
              <a:buNone/>
            </a:pPr>
            <a:r>
              <a:rPr lang="en-US"/>
              <a:t>2-week Annual Training</a:t>
            </a:r>
          </a:p>
          <a:p>
            <a:pPr>
              <a:buFont typeface="Arial" panose="020B0604020202020204" pitchFamily="34" charset="0"/>
              <a:buNone/>
            </a:pPr>
            <a:r>
              <a:rPr lang="en-US"/>
              <a:t>Stay current on: PHA, Dental, PARFQ, PG2, CMTs, etc.</a:t>
            </a:r>
          </a:p>
          <a:p>
            <a:pPr marL="171450" indent="-171450" rtl="0" fontAlgn="base">
              <a:buFont typeface="Arial" panose="020B0604020202020204" pitchFamily="34" charset="0"/>
              <a:buChar char="•"/>
            </a:pPr>
            <a:r>
              <a:rPr lang="en-US" sz="1200"/>
              <a:t>Have 40 of 48 scheduled regular IDT periods favorably adjudicated per FY</a:t>
            </a:r>
          </a:p>
          <a:p>
            <a:pPr marL="171450" indent="-171450" rtl="0" fontAlgn="base">
              <a:buFont typeface="Arial" panose="020B0604020202020204" pitchFamily="34" charset="0"/>
              <a:buChar char="•"/>
            </a:pPr>
            <a:r>
              <a:rPr lang="en-US" sz="1200"/>
              <a:t>Perform a minimum of 14 days AT each FY as scheduled by the Unit CO</a:t>
            </a:r>
          </a:p>
          <a:p>
            <a:pPr marL="171450" indent="-171450" rtl="0" fontAlgn="base">
              <a:buFont typeface="Arial" panose="020B0604020202020204" pitchFamily="34" charset="0"/>
              <a:buChar char="•"/>
            </a:pPr>
            <a:r>
              <a:rPr lang="en-US" sz="1200"/>
              <a:t>Report for physical exams and provide medical information as required</a:t>
            </a:r>
          </a:p>
          <a:p>
            <a:pPr marL="171450" indent="-171450" rtl="0" fontAlgn="base">
              <a:buFont typeface="Arial" panose="020B0604020202020204" pitchFamily="34" charset="0"/>
              <a:buChar char="•"/>
            </a:pPr>
            <a:r>
              <a:rPr lang="en-US" sz="1200"/>
              <a:t>Respond to all official correspondence</a:t>
            </a:r>
          </a:p>
          <a:p>
            <a:pPr marL="171450" indent="-171450" rtl="0" fontAlgn="base">
              <a:buFont typeface="Arial" panose="020B0604020202020204" pitchFamily="34" charset="0"/>
              <a:buChar char="•"/>
            </a:pPr>
            <a:r>
              <a:rPr lang="en-US" sz="1200"/>
              <a:t>Provide current address, home and work phone numbers, and email address</a:t>
            </a:r>
          </a:p>
          <a:p>
            <a:pPr marL="171450" indent="-171450" rtl="0" fontAlgn="base">
              <a:buFont typeface="Arial" panose="020B0604020202020204" pitchFamily="34" charset="0"/>
              <a:buChar char="•"/>
            </a:pPr>
            <a:r>
              <a:rPr lang="en-US" sz="1200"/>
              <a:t>Notify command of changes in physical, dependency, and employment status, or</a:t>
            </a:r>
          </a:p>
          <a:p>
            <a:pPr marL="171450" indent="-171450" rtl="0" fontAlgn="base">
              <a:buFont typeface="Arial" panose="020B0604020202020204" pitchFamily="34" charset="0"/>
              <a:buChar char="•"/>
            </a:pPr>
            <a:r>
              <a:rPr lang="en-US" sz="1200"/>
              <a:t>any other factors that could impact mobilization</a:t>
            </a:r>
          </a:p>
          <a:p>
            <a:pPr marL="171450" indent="-171450" rtl="0" fontAlgn="base">
              <a:buFont typeface="Arial" panose="020B0604020202020204" pitchFamily="34" charset="0"/>
              <a:buChar char="•"/>
            </a:pPr>
            <a:r>
              <a:rPr lang="en-US" sz="1200"/>
              <a:t>Comply with involuntary recall to active duty as required</a:t>
            </a:r>
          </a:p>
          <a:p>
            <a:pPr marL="171450" indent="-171450" rtl="0" fontAlgn="base">
              <a:buFont typeface="Arial" panose="020B0604020202020204" pitchFamily="34" charset="0"/>
              <a:buChar char="•"/>
            </a:pPr>
            <a:r>
              <a:rPr lang="en-US" sz="1200"/>
              <a:t>Have a signed NAVPERS 1570/2, Satisfactory Participation Requirements/Record of</a:t>
            </a:r>
          </a:p>
          <a:p>
            <a:pPr marL="171450" indent="-171450" rtl="0" fontAlgn="base">
              <a:buFont typeface="Arial" panose="020B0604020202020204" pitchFamily="34" charset="0"/>
              <a:buChar char="•"/>
            </a:pPr>
            <a:r>
              <a:rPr lang="en-US" sz="1200"/>
              <a:t>Unexcused Absences in their individual IDT folder in the current records</a:t>
            </a:r>
          </a:p>
          <a:p>
            <a:pPr marL="171450" indent="-171450" rtl="0" fontAlgn="base">
              <a:buFont typeface="Arial" panose="020B0604020202020204" pitchFamily="34" charset="0"/>
              <a:buChar char="•"/>
            </a:pPr>
            <a:r>
              <a:rPr lang="en-US" sz="1200"/>
              <a:t>management system</a:t>
            </a:r>
          </a:p>
          <a:p>
            <a:pPr rtl="0" fontAlgn="base">
              <a:buFont typeface="Arial" panose="020B0604020202020204" pitchFamily="34" charset="0"/>
              <a:buNone/>
            </a:pPr>
            <a:endParaRPr lang="en-US" sz="1200"/>
          </a:p>
          <a:p>
            <a:pPr rtl="0" fontAlgn="base">
              <a:buFont typeface="Arial" panose="020B0604020202020204" pitchFamily="34" charset="0"/>
              <a:buNone/>
            </a:pPr>
            <a:r>
              <a:rPr lang="en-US" sz="1200"/>
              <a:t>1 Drill Weekend per month</a:t>
            </a:r>
          </a:p>
          <a:p>
            <a:pPr rtl="0" fontAlgn="base">
              <a:buFont typeface="Arial" panose="020B0604020202020204" pitchFamily="34" charset="0"/>
              <a:buNone/>
            </a:pPr>
            <a:r>
              <a:rPr lang="en-US" sz="1200" b="0" i="0">
                <a:effectLst/>
              </a:rPr>
              <a:t>2-Week Annual Training (AT)</a:t>
            </a:r>
          </a:p>
          <a:p>
            <a:endParaRPr lang="en-US" sz="1200"/>
          </a:p>
          <a:p>
            <a:endParaRPr lang="en-US"/>
          </a:p>
        </p:txBody>
      </p:sp>
      <p:sp>
        <p:nvSpPr>
          <p:cNvPr id="4" name="Slide Number Placeholder 3">
            <a:extLst>
              <a:ext uri="{FF2B5EF4-FFF2-40B4-BE49-F238E27FC236}">
                <a16:creationId xmlns:a16="http://schemas.microsoft.com/office/drawing/2014/main" id="{6E3FBAEF-5AF6-B6F0-9B65-E1C92C50610E}"/>
              </a:ext>
            </a:extLst>
          </p:cNvPr>
          <p:cNvSpPr>
            <a:spLocks noGrp="1"/>
          </p:cNvSpPr>
          <p:nvPr>
            <p:ph type="sldNum" sz="quarter" idx="5"/>
          </p:nvPr>
        </p:nvSpPr>
        <p:spPr/>
        <p:txBody>
          <a:bodyPr/>
          <a:lstStyle/>
          <a:p>
            <a:fld id="{D5ACEE01-41AF-2A4D-9C8A-1F63ADF14122}" type="slidenum">
              <a:rPr lang="en-US" smtClean="0"/>
              <a:t>8</a:t>
            </a:fld>
            <a:endParaRPr lang="en-US"/>
          </a:p>
        </p:txBody>
      </p:sp>
    </p:spTree>
    <p:extLst>
      <p:ext uri="{BB962C8B-B14F-4D97-AF65-F5344CB8AC3E}">
        <p14:creationId xmlns:p14="http://schemas.microsoft.com/office/powerpoint/2010/main" val="2320642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Reserve Sailors are still eligible to promote. Walk through requirements and emphasize the importance of PMK-EE and Enlisted Leadership Development courses.</a:t>
            </a:r>
          </a:p>
          <a:p>
            <a:pPr>
              <a:buNone/>
            </a:pPr>
            <a:r>
              <a:rPr lang="en-US" b="1"/>
              <a:t>Key Points:</a:t>
            </a:r>
            <a:endParaRPr lang="en-US"/>
          </a:p>
          <a:p>
            <a:pPr>
              <a:buFont typeface="Arial" panose="020B0604020202020204" pitchFamily="34" charset="0"/>
              <a:buNone/>
            </a:pPr>
            <a:r>
              <a:rPr lang="en-US"/>
              <a:t>CO recommendation, TIR/TIS eligibility</a:t>
            </a:r>
          </a:p>
          <a:p>
            <a:pPr>
              <a:buFont typeface="Arial" panose="020B0604020202020204" pitchFamily="34" charset="0"/>
              <a:buNone/>
            </a:pPr>
            <a:r>
              <a:rPr lang="en-US"/>
              <a:t>Service schools &amp; evaluations matter</a:t>
            </a:r>
          </a:p>
          <a:p>
            <a:pPr>
              <a:buFont typeface="Arial" panose="020B0604020202020204" pitchFamily="34" charset="0"/>
              <a:buNone/>
            </a:pPr>
            <a:r>
              <a:rPr lang="en-US"/>
              <a:t>PMK-EE &amp; Leadership Courses required (E6+ mandatory as of Jan 2025)</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9</a:t>
            </a:fld>
            <a:endParaRPr lang="en-US"/>
          </a:p>
        </p:txBody>
      </p:sp>
    </p:spTree>
    <p:extLst>
      <p:ext uri="{BB962C8B-B14F-4D97-AF65-F5344CB8AC3E}">
        <p14:creationId xmlns:p14="http://schemas.microsoft.com/office/powerpoint/2010/main" val="2701035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HYT policies in the Reserves differ from active duty. Highlight flexibility and career continuation opportunities.</a:t>
            </a:r>
          </a:p>
          <a:p>
            <a:pPr>
              <a:buNone/>
            </a:pPr>
            <a:r>
              <a:rPr lang="en-US" b="1"/>
              <a:t>Key Points:</a:t>
            </a:r>
            <a:endParaRPr lang="en-US"/>
          </a:p>
          <a:p>
            <a:pPr>
              <a:buFont typeface="Arial" panose="020B0604020202020204" pitchFamily="34" charset="0"/>
              <a:buNone/>
            </a:pPr>
            <a:r>
              <a:rPr lang="en-US"/>
              <a:t>Different HYT rules from AD</a:t>
            </a:r>
          </a:p>
          <a:p>
            <a:pPr>
              <a:buFont typeface="Arial" panose="020B0604020202020204" pitchFamily="34" charset="0"/>
              <a:buNone/>
            </a:pPr>
            <a:r>
              <a:rPr lang="en-US"/>
              <a:t>Allows longer service for motivated Reservists</a:t>
            </a:r>
          </a:p>
          <a:p>
            <a:endParaRPr lang="en-US"/>
          </a:p>
        </p:txBody>
      </p:sp>
      <p:sp>
        <p:nvSpPr>
          <p:cNvPr id="4" name="Slide Number Placeholder 3"/>
          <p:cNvSpPr>
            <a:spLocks noGrp="1"/>
          </p:cNvSpPr>
          <p:nvPr>
            <p:ph type="sldNum" sz="quarter" idx="5"/>
          </p:nvPr>
        </p:nvSpPr>
        <p:spPr/>
        <p:txBody>
          <a:bodyPr/>
          <a:lstStyle/>
          <a:p>
            <a:fld id="{D5ACEE01-41AF-2A4D-9C8A-1F63ADF14122}" type="slidenum">
              <a:rPr lang="en-US" smtClean="0"/>
              <a:t>10</a:t>
            </a:fld>
            <a:endParaRPr lang="en-US"/>
          </a:p>
        </p:txBody>
      </p:sp>
    </p:spTree>
    <p:extLst>
      <p:ext uri="{BB962C8B-B14F-4D97-AF65-F5344CB8AC3E}">
        <p14:creationId xmlns:p14="http://schemas.microsoft.com/office/powerpoint/2010/main" val="4261412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00201"/>
            <a:ext cx="7772400" cy="19097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909609"/>
            <a:ext cx="6858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8766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5654581" cy="102246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1546167"/>
            <a:ext cx="4629150" cy="431488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1554104"/>
            <a:ext cx="2949178" cy="43148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95564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00201"/>
            <a:ext cx="7772400" cy="19097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909609"/>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94879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834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182317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049139"/>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85894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194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5654581"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258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5981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403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5629643" cy="1072342"/>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1596046"/>
            <a:ext cx="4629150" cy="42650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96044"/>
            <a:ext cx="2949178" cy="42729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46302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5654581" cy="102246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1546167"/>
            <a:ext cx="4629150" cy="431488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1554104"/>
            <a:ext cx="2949178" cy="43148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1347253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00201"/>
            <a:ext cx="7772400" cy="19097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909609"/>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693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133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182317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049139"/>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1890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7"/>
            <a:ext cx="3886200"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7"/>
            <a:ext cx="3886200"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562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5654581"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7"/>
            <a:ext cx="3868340" cy="3438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7"/>
            <a:ext cx="3887391" cy="3438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229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492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47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5629643" cy="1072342"/>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1596046"/>
            <a:ext cx="4629150" cy="42650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96044"/>
            <a:ext cx="2949178" cy="42729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1329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067550" cy="118405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49" y="1825627"/>
            <a:ext cx="8341851" cy="393509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5014B7D9-8DEE-417C-89BA-ED84AC0F841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573978" y="5991142"/>
            <a:ext cx="1396538" cy="753908"/>
          </a:xfrm>
          <a:prstGeom prst="rect">
            <a:avLst/>
          </a:prstGeom>
        </p:spPr>
      </p:pic>
      <p:pic>
        <p:nvPicPr>
          <p:cNvPr id="31" name="Picture 30">
            <a:extLst>
              <a:ext uri="{FF2B5EF4-FFF2-40B4-BE49-F238E27FC236}">
                <a16:creationId xmlns:a16="http://schemas.microsoft.com/office/drawing/2014/main" id="{06232A91-ABCB-486E-B618-B1F398EFAC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86445" y="365128"/>
            <a:ext cx="1184055" cy="1184055"/>
          </a:xfrm>
          <a:prstGeom prst="rect">
            <a:avLst/>
          </a:prstGeom>
        </p:spPr>
      </p:pic>
    </p:spTree>
    <p:extLst>
      <p:ext uri="{BB962C8B-B14F-4D97-AF65-F5344CB8AC3E}">
        <p14:creationId xmlns:p14="http://schemas.microsoft.com/office/powerpoint/2010/main" val="2197508386"/>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0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3"/>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accent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accent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accent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accent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5630834" cy="13255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1013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3F194770-F31D-40E0-AD6A-41A03B350203}"/>
              </a:ext>
            </a:extLst>
          </p:cNvPr>
          <p:cNvGrpSpPr/>
          <p:nvPr/>
        </p:nvGrpSpPr>
        <p:grpSpPr>
          <a:xfrm>
            <a:off x="3" y="6023666"/>
            <a:ext cx="6317668" cy="748145"/>
            <a:chOff x="2" y="6023664"/>
            <a:chExt cx="6317668" cy="748145"/>
          </a:xfrm>
        </p:grpSpPr>
        <p:pic>
          <p:nvPicPr>
            <p:cNvPr id="8" name="Picture 7">
              <a:extLst>
                <a:ext uri="{FF2B5EF4-FFF2-40B4-BE49-F238E27FC236}">
                  <a16:creationId xmlns:a16="http://schemas.microsoft.com/office/drawing/2014/main" id="{A2943C0D-B8AE-4D88-8AB2-4A60FC7175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6023664"/>
              <a:ext cx="6317668" cy="748145"/>
            </a:xfrm>
            <a:prstGeom prst="rect">
              <a:avLst/>
            </a:prstGeom>
          </p:spPr>
        </p:pic>
        <p:pic>
          <p:nvPicPr>
            <p:cNvPr id="11" name="Picture 10">
              <a:extLst>
                <a:ext uri="{FF2B5EF4-FFF2-40B4-BE49-F238E27FC236}">
                  <a16:creationId xmlns:a16="http://schemas.microsoft.com/office/drawing/2014/main" id="{4270EBCE-BD75-41BC-888F-338796FEA5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85308" y="6085462"/>
              <a:ext cx="624547" cy="624547"/>
            </a:xfrm>
            <a:prstGeom prst="rect">
              <a:avLst/>
            </a:prstGeom>
          </p:spPr>
        </p:pic>
      </p:grpSp>
      <p:pic>
        <p:nvPicPr>
          <p:cNvPr id="14" name="Picture 13">
            <a:extLst>
              <a:ext uri="{FF2B5EF4-FFF2-40B4-BE49-F238E27FC236}">
                <a16:creationId xmlns:a16="http://schemas.microsoft.com/office/drawing/2014/main" id="{05A7410E-165C-4FEB-8ECB-48D4F677F9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17674" y="547016"/>
            <a:ext cx="2219496" cy="961782"/>
          </a:xfrm>
          <a:prstGeom prst="rect">
            <a:avLst/>
          </a:prstGeom>
        </p:spPr>
      </p:pic>
    </p:spTree>
    <p:extLst>
      <p:ext uri="{BB962C8B-B14F-4D97-AF65-F5344CB8AC3E}">
        <p14:creationId xmlns:p14="http://schemas.microsoft.com/office/powerpoint/2010/main" val="16830644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sldNum="0" hdr="0" ftr="0" dt="0"/>
  <p:txStyles>
    <p:titleStyle>
      <a:lvl1pPr algn="l" defTabSz="914400" rtl="0" eaLnBrk="1" latinLnBrk="0" hangingPunct="1">
        <a:lnSpc>
          <a:spcPct val="90000"/>
        </a:lnSpc>
        <a:spcBef>
          <a:spcPct val="0"/>
        </a:spcBef>
        <a:buNone/>
        <a:defRPr sz="4000" kern="1200">
          <a:solidFill>
            <a:schemeClr val="bg2"/>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bg2"/>
          </a:solidFill>
          <a:latin typeface="Rockwell" panose="02060603020205020403" pitchFamily="18"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2"/>
          </a:solidFill>
          <a:latin typeface="Rockwell" panose="02060603020205020403" pitchFamily="18"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solidFill>
          <a:latin typeface="Rockwell" panose="02060603020205020403" pitchFamily="18"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Rockwell" panose="02060603020205020403" pitchFamily="18"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mailto:nrrc_etalent@us.navy.mil"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mailto:paul.a.burke6.mil@us.navy.mil" TargetMode="External"/><Relationship Id="rId4" Type="http://schemas.openxmlformats.org/officeDocument/2006/relationships/hyperlink" Target="mailto:Ictoria.e.blackley.mil@us.navy.mi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s://www.cool.osd.mil/usn/" TargetMode="External"/><Relationship Id="rId3" Type="http://schemas.openxmlformats.org/officeDocument/2006/relationships/hyperlink" Target="https://www.navyreserve.navy.mil/Onboarding/" TargetMode="External"/><Relationship Id="rId7" Type="http://schemas.openxmlformats.org/officeDocument/2006/relationships/hyperlink" Target="https://www.mynavyhr.navy.mil/Career-Management/Community-Management/Officer/Reserve-OC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mynavyassignment.navy.mil/" TargetMode="External"/><Relationship Id="rId5" Type="http://schemas.openxmlformats.org/officeDocument/2006/relationships/hyperlink" Target="https://tricare.mil/Plans/HealthPlans/TRS" TargetMode="External"/><Relationship Id="rId10" Type="http://schemas.openxmlformats.org/officeDocument/2006/relationships/hyperlink" Target="https://www.va.gov/education/" TargetMode="External"/><Relationship Id="rId4" Type="http://schemas.openxmlformats.org/officeDocument/2006/relationships/hyperlink" Target="https://www.militarychildcare.com/" TargetMode="External"/><Relationship Id="rId9" Type="http://schemas.openxmlformats.org/officeDocument/2006/relationships/hyperlink" Target="https://www.militaryonesource.mil/"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7F9F476-6833-4C5F-A3D2-37BDB2165A9E}"/>
              </a:ext>
            </a:extLst>
          </p:cNvPr>
          <p:cNvSpPr>
            <a:spLocks noGrp="1"/>
          </p:cNvSpPr>
          <p:nvPr>
            <p:ph type="subTitle" idx="1"/>
          </p:nvPr>
        </p:nvSpPr>
        <p:spPr>
          <a:xfrm>
            <a:off x="571500" y="5672059"/>
            <a:ext cx="3774077" cy="547765"/>
          </a:xfrm>
        </p:spPr>
        <p:txBody>
          <a:bodyPr anchor="t">
            <a:noAutofit/>
          </a:bodyPr>
          <a:lstStyle/>
          <a:p>
            <a:pPr algn="l"/>
            <a:r>
              <a:rPr lang="en-US" sz="4000">
                <a:latin typeface="Rockwell" panose="02060603020205020403" pitchFamily="18" charset="0"/>
              </a:rPr>
              <a:t>Benefits Brief</a:t>
            </a:r>
          </a:p>
        </p:txBody>
      </p:sp>
      <p:sp>
        <p:nvSpPr>
          <p:cNvPr id="57" name="Rectangle 56">
            <a:extLst>
              <a:ext uri="{FF2B5EF4-FFF2-40B4-BE49-F238E27FC236}">
                <a16:creationId xmlns:a16="http://schemas.microsoft.com/office/drawing/2014/main" id="{5E395AE0-8789-FAD6-A987-32E65C185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39025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ogo&#10;&#10;AI-generated content may be incorrect.">
            <a:extLst>
              <a:ext uri="{FF2B5EF4-FFF2-40B4-BE49-F238E27FC236}">
                <a16:creationId xmlns:a16="http://schemas.microsoft.com/office/drawing/2014/main" id="{F075938E-D9E6-57C7-C22F-50334B10B16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
                    </a14:imgEffect>
                  </a14:imgLayer>
                </a14:imgProps>
              </a:ext>
              <a:ext uri="{28A0092B-C50C-407E-A947-70E740481C1C}">
                <a14:useLocalDpi xmlns:a14="http://schemas.microsoft.com/office/drawing/2010/main" val="0"/>
              </a:ext>
            </a:extLst>
          </a:blip>
          <a:stretch>
            <a:fillRect/>
          </a:stretch>
        </p:blipFill>
        <p:spPr>
          <a:xfrm>
            <a:off x="638752" y="1408486"/>
            <a:ext cx="6400814" cy="1280164"/>
          </a:xfrm>
          <a:prstGeom prst="rect">
            <a:avLst/>
          </a:prstGeom>
        </p:spPr>
      </p:pic>
      <p:cxnSp>
        <p:nvCxnSpPr>
          <p:cNvPr id="58" name="Straight Connector 57">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4811517"/>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703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D4841-4727-8345-0CD8-F75CD3DE25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2F015-6570-5394-F925-0AA2394FDFF4}"/>
              </a:ext>
            </a:extLst>
          </p:cNvPr>
          <p:cNvSpPr>
            <a:spLocks noGrp="1"/>
          </p:cNvSpPr>
          <p:nvPr>
            <p:ph type="title"/>
          </p:nvPr>
        </p:nvSpPr>
        <p:spPr>
          <a:xfrm>
            <a:off x="125151" y="237318"/>
            <a:ext cx="7067550" cy="1184055"/>
          </a:xfrm>
        </p:spPr>
        <p:txBody>
          <a:bodyPr>
            <a:normAutofit/>
          </a:bodyPr>
          <a:lstStyle/>
          <a:p>
            <a:r>
              <a:rPr lang="en-US" sz="3600"/>
              <a:t>HYT Gates</a:t>
            </a:r>
          </a:p>
        </p:txBody>
      </p:sp>
      <p:pic>
        <p:nvPicPr>
          <p:cNvPr id="5" name="Picture 4">
            <a:extLst>
              <a:ext uri="{FF2B5EF4-FFF2-40B4-BE49-F238E27FC236}">
                <a16:creationId xmlns:a16="http://schemas.microsoft.com/office/drawing/2014/main" id="{6B9DF069-253E-7628-D7F8-4A10FC19C49A}"/>
              </a:ext>
            </a:extLst>
          </p:cNvPr>
          <p:cNvPicPr>
            <a:picLocks noChangeAspect="1"/>
          </p:cNvPicPr>
          <p:nvPr/>
        </p:nvPicPr>
        <p:blipFill>
          <a:blip r:embed="rId3"/>
          <a:stretch>
            <a:fillRect/>
          </a:stretch>
        </p:blipFill>
        <p:spPr>
          <a:xfrm>
            <a:off x="4460200" y="2276995"/>
            <a:ext cx="4297210" cy="3712600"/>
          </a:xfrm>
          <a:prstGeom prst="rect">
            <a:avLst/>
          </a:prstGeom>
          <a:effectLst>
            <a:softEdge rad="215900"/>
          </a:effectLst>
        </p:spPr>
      </p:pic>
      <p:sp>
        <p:nvSpPr>
          <p:cNvPr id="9" name="TextBox 8">
            <a:extLst>
              <a:ext uri="{FF2B5EF4-FFF2-40B4-BE49-F238E27FC236}">
                <a16:creationId xmlns:a16="http://schemas.microsoft.com/office/drawing/2014/main" id="{E46EDA69-B01E-3A6A-FC37-149C1E9B828F}"/>
              </a:ext>
            </a:extLst>
          </p:cNvPr>
          <p:cNvSpPr txBox="1"/>
          <p:nvPr/>
        </p:nvSpPr>
        <p:spPr>
          <a:xfrm>
            <a:off x="70139" y="1219989"/>
            <a:ext cx="7837244" cy="1217769"/>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FFFEF9"/>
                </a:solidFill>
                <a:effectLst/>
                <a:uLnTx/>
                <a:uFillTx/>
                <a:latin typeface="Rockwell" panose="02060603020205020403" pitchFamily="18" charset="0"/>
                <a:cs typeface="Segoe UI" panose="020B0502040204020203" pitchFamily="34" charset="0"/>
              </a:rPr>
              <a:t>Selected Reserves HYT limiting gates are different from Active-Duty gates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sz="2400" dirty="0">
                <a:solidFill>
                  <a:srgbClr val="FFFEF9"/>
                </a:solidFill>
                <a:latin typeface="Rockwell" panose="02060603020205020403" pitchFamily="18" charset="0"/>
                <a:cs typeface="Segoe UI" panose="020B0502040204020203" pitchFamily="34" charset="0"/>
              </a:rPr>
              <a:t>Provides opportunities to serve longer </a:t>
            </a:r>
            <a:endParaRPr kumimoji="0" lang="en-US" sz="2400" b="0" i="0" u="none" strike="noStrike" kern="1200" cap="none" spc="0" normalizeH="0" baseline="0" noProof="0" dirty="0">
              <a:ln>
                <a:noFill/>
              </a:ln>
              <a:solidFill>
                <a:srgbClr val="FFFEF9"/>
              </a:solidFill>
              <a:effectLst/>
              <a:uLnTx/>
              <a:uFillTx/>
              <a:latin typeface="Rockwell" panose="02060603020205020403" pitchFamily="18" charset="0"/>
              <a:cs typeface="Segoe UI" panose="020B0502040204020203" pitchFamily="34" charset="0"/>
            </a:endParaRPr>
          </a:p>
        </p:txBody>
      </p:sp>
      <p:graphicFrame>
        <p:nvGraphicFramePr>
          <p:cNvPr id="7" name="Content Placeholder 3">
            <a:extLst>
              <a:ext uri="{FF2B5EF4-FFF2-40B4-BE49-F238E27FC236}">
                <a16:creationId xmlns:a16="http://schemas.microsoft.com/office/drawing/2014/main" id="{309330B5-593D-F8A5-6F7A-52C84B409E81}"/>
              </a:ext>
            </a:extLst>
          </p:cNvPr>
          <p:cNvGraphicFramePr>
            <a:graphicFrameLocks/>
          </p:cNvGraphicFramePr>
          <p:nvPr>
            <p:extLst>
              <p:ext uri="{D42A27DB-BD31-4B8C-83A1-F6EECF244321}">
                <p14:modId xmlns:p14="http://schemas.microsoft.com/office/powerpoint/2010/main" val="1063443414"/>
              </p:ext>
            </p:extLst>
          </p:nvPr>
        </p:nvGraphicFramePr>
        <p:xfrm>
          <a:off x="315978" y="2636468"/>
          <a:ext cx="4003369" cy="3712599"/>
        </p:xfrm>
        <a:graphic>
          <a:graphicData uri="http://schemas.openxmlformats.org/drawingml/2006/table">
            <a:tbl>
              <a:tblPr firstRow="1" bandRow="1">
                <a:tableStyleId>{073A0DAA-6AF3-43AB-8588-CEC1D06C72B9}</a:tableStyleId>
              </a:tblPr>
              <a:tblGrid>
                <a:gridCol w="1289275">
                  <a:extLst>
                    <a:ext uri="{9D8B030D-6E8A-4147-A177-3AD203B41FA5}">
                      <a16:colId xmlns:a16="http://schemas.microsoft.com/office/drawing/2014/main" val="4163190119"/>
                    </a:ext>
                  </a:extLst>
                </a:gridCol>
                <a:gridCol w="2714094">
                  <a:extLst>
                    <a:ext uri="{9D8B030D-6E8A-4147-A177-3AD203B41FA5}">
                      <a16:colId xmlns:a16="http://schemas.microsoft.com/office/drawing/2014/main" val="1948075615"/>
                    </a:ext>
                  </a:extLst>
                </a:gridCol>
              </a:tblGrid>
              <a:tr h="412511">
                <a:tc>
                  <a:txBody>
                    <a:bodyPr/>
                    <a:lstStyle/>
                    <a:p>
                      <a:pPr algn="ctr"/>
                      <a:r>
                        <a:rPr lang="en-US" sz="2000" b="0">
                          <a:latin typeface="Rockwell" panose="02060603020205020403" pitchFamily="18" charset="0"/>
                        </a:rPr>
                        <a:t>RANK</a:t>
                      </a:r>
                    </a:p>
                  </a:txBody>
                  <a:tcPr/>
                </a:tc>
                <a:tc>
                  <a:txBody>
                    <a:bodyPr/>
                    <a:lstStyle/>
                    <a:p>
                      <a:pPr algn="ctr"/>
                      <a:r>
                        <a:rPr lang="en-US" sz="2000" b="0" dirty="0">
                          <a:latin typeface="Rockwell" panose="02060603020205020403" pitchFamily="18" charset="0"/>
                        </a:rPr>
                        <a:t>YEARS</a:t>
                      </a:r>
                    </a:p>
                  </a:txBody>
                  <a:tcPr/>
                </a:tc>
                <a:extLst>
                  <a:ext uri="{0D108BD9-81ED-4DB2-BD59-A6C34878D82A}">
                    <a16:rowId xmlns:a16="http://schemas.microsoft.com/office/drawing/2014/main" val="1813742541"/>
                  </a:ext>
                </a:extLst>
              </a:tr>
              <a:tr h="412511">
                <a:tc>
                  <a:txBody>
                    <a:bodyPr/>
                    <a:lstStyle/>
                    <a:p>
                      <a:r>
                        <a:rPr lang="en-US" sz="2000" b="0">
                          <a:solidFill>
                            <a:srgbClr val="002060"/>
                          </a:solidFill>
                          <a:latin typeface="Rockwell" panose="02060603020205020403" pitchFamily="18" charset="0"/>
                        </a:rPr>
                        <a:t>E-1/E-2</a:t>
                      </a:r>
                    </a:p>
                  </a:txBody>
                  <a:tcPr/>
                </a:tc>
                <a:tc>
                  <a:txBody>
                    <a:bodyPr/>
                    <a:lstStyle/>
                    <a:p>
                      <a:r>
                        <a:rPr lang="en-US" sz="2000" b="0">
                          <a:solidFill>
                            <a:srgbClr val="002060"/>
                          </a:solidFill>
                          <a:latin typeface="Rockwell" panose="02060603020205020403" pitchFamily="18" charset="0"/>
                        </a:rPr>
                        <a:t>6 Years (no waivers)</a:t>
                      </a:r>
                    </a:p>
                  </a:txBody>
                  <a:tcPr/>
                </a:tc>
                <a:extLst>
                  <a:ext uri="{0D108BD9-81ED-4DB2-BD59-A6C34878D82A}">
                    <a16:rowId xmlns:a16="http://schemas.microsoft.com/office/drawing/2014/main" val="3393007727"/>
                  </a:ext>
                </a:extLst>
              </a:tr>
              <a:tr h="412511">
                <a:tc>
                  <a:txBody>
                    <a:bodyPr/>
                    <a:lstStyle/>
                    <a:p>
                      <a:r>
                        <a:rPr lang="en-US" sz="2000" b="0">
                          <a:solidFill>
                            <a:srgbClr val="002060"/>
                          </a:solidFill>
                          <a:latin typeface="Rockwell" panose="02060603020205020403" pitchFamily="18" charset="0"/>
                        </a:rPr>
                        <a:t>E-3</a:t>
                      </a:r>
                    </a:p>
                  </a:txBody>
                  <a:tcPr/>
                </a:tc>
                <a:tc>
                  <a:txBody>
                    <a:bodyPr/>
                    <a:lstStyle/>
                    <a:p>
                      <a:r>
                        <a:rPr lang="en-US" sz="2000" b="0">
                          <a:solidFill>
                            <a:srgbClr val="002060"/>
                          </a:solidFill>
                          <a:latin typeface="Rockwell" panose="02060603020205020403" pitchFamily="18" charset="0"/>
                        </a:rPr>
                        <a:t>10 Years (no waivers)</a:t>
                      </a:r>
                    </a:p>
                  </a:txBody>
                  <a:tcPr/>
                </a:tc>
                <a:extLst>
                  <a:ext uri="{0D108BD9-81ED-4DB2-BD59-A6C34878D82A}">
                    <a16:rowId xmlns:a16="http://schemas.microsoft.com/office/drawing/2014/main" val="788187430"/>
                  </a:ext>
                </a:extLst>
              </a:tr>
              <a:tr h="412511">
                <a:tc>
                  <a:txBody>
                    <a:bodyPr/>
                    <a:lstStyle/>
                    <a:p>
                      <a:r>
                        <a:rPr lang="en-US" sz="2000" b="0">
                          <a:solidFill>
                            <a:srgbClr val="002060"/>
                          </a:solidFill>
                          <a:latin typeface="Rockwell" panose="02060603020205020403" pitchFamily="18" charset="0"/>
                        </a:rPr>
                        <a:t>E-4</a:t>
                      </a:r>
                    </a:p>
                  </a:txBody>
                  <a:tcPr/>
                </a:tc>
                <a:tc>
                  <a:txBody>
                    <a:bodyPr/>
                    <a:lstStyle/>
                    <a:p>
                      <a:r>
                        <a:rPr lang="en-US" sz="2000" b="0">
                          <a:solidFill>
                            <a:srgbClr val="002060"/>
                          </a:solidFill>
                          <a:latin typeface="Rockwell" panose="02060603020205020403" pitchFamily="18" charset="0"/>
                        </a:rPr>
                        <a:t>14 years</a:t>
                      </a:r>
                    </a:p>
                  </a:txBody>
                  <a:tcPr/>
                </a:tc>
                <a:extLst>
                  <a:ext uri="{0D108BD9-81ED-4DB2-BD59-A6C34878D82A}">
                    <a16:rowId xmlns:a16="http://schemas.microsoft.com/office/drawing/2014/main" val="3809241931"/>
                  </a:ext>
                </a:extLst>
              </a:tr>
              <a:tr h="412511">
                <a:tc>
                  <a:txBody>
                    <a:bodyPr/>
                    <a:lstStyle/>
                    <a:p>
                      <a:r>
                        <a:rPr lang="en-US" sz="2000" b="0">
                          <a:solidFill>
                            <a:srgbClr val="002060"/>
                          </a:solidFill>
                          <a:latin typeface="Rockwell" panose="02060603020205020403" pitchFamily="18" charset="0"/>
                        </a:rPr>
                        <a:t>E-5</a:t>
                      </a:r>
                    </a:p>
                  </a:txBody>
                  <a:tcPr/>
                </a:tc>
                <a:tc>
                  <a:txBody>
                    <a:bodyPr/>
                    <a:lstStyle/>
                    <a:p>
                      <a:r>
                        <a:rPr lang="en-US" sz="2000" b="0">
                          <a:solidFill>
                            <a:srgbClr val="002060"/>
                          </a:solidFill>
                          <a:latin typeface="Rockwell" panose="02060603020205020403" pitchFamily="18" charset="0"/>
                        </a:rPr>
                        <a:t>20 years</a:t>
                      </a:r>
                    </a:p>
                  </a:txBody>
                  <a:tcPr/>
                </a:tc>
                <a:extLst>
                  <a:ext uri="{0D108BD9-81ED-4DB2-BD59-A6C34878D82A}">
                    <a16:rowId xmlns:a16="http://schemas.microsoft.com/office/drawing/2014/main" val="1070894132"/>
                  </a:ext>
                </a:extLst>
              </a:tr>
              <a:tr h="412511">
                <a:tc>
                  <a:txBody>
                    <a:bodyPr/>
                    <a:lstStyle/>
                    <a:p>
                      <a:r>
                        <a:rPr lang="en-US" sz="2000" b="0">
                          <a:solidFill>
                            <a:srgbClr val="002060"/>
                          </a:solidFill>
                          <a:latin typeface="Rockwell" panose="02060603020205020403" pitchFamily="18" charset="0"/>
                        </a:rPr>
                        <a:t>E-6</a:t>
                      </a:r>
                    </a:p>
                  </a:txBody>
                  <a:tcPr/>
                </a:tc>
                <a:tc>
                  <a:txBody>
                    <a:bodyPr/>
                    <a:lstStyle/>
                    <a:p>
                      <a:r>
                        <a:rPr lang="en-US" sz="2000" b="0">
                          <a:solidFill>
                            <a:srgbClr val="002060"/>
                          </a:solidFill>
                          <a:latin typeface="Rockwell" panose="02060603020205020403" pitchFamily="18" charset="0"/>
                        </a:rPr>
                        <a:t>22 years</a:t>
                      </a:r>
                    </a:p>
                  </a:txBody>
                  <a:tcPr/>
                </a:tc>
                <a:extLst>
                  <a:ext uri="{0D108BD9-81ED-4DB2-BD59-A6C34878D82A}">
                    <a16:rowId xmlns:a16="http://schemas.microsoft.com/office/drawing/2014/main" val="1864604200"/>
                  </a:ext>
                </a:extLst>
              </a:tr>
              <a:tr h="412511">
                <a:tc>
                  <a:txBody>
                    <a:bodyPr/>
                    <a:lstStyle/>
                    <a:p>
                      <a:r>
                        <a:rPr lang="en-US" sz="2000" b="0">
                          <a:solidFill>
                            <a:srgbClr val="002060"/>
                          </a:solidFill>
                          <a:latin typeface="Rockwell" panose="02060603020205020403" pitchFamily="18" charset="0"/>
                        </a:rPr>
                        <a:t>E-7</a:t>
                      </a:r>
                    </a:p>
                  </a:txBody>
                  <a:tcPr/>
                </a:tc>
                <a:tc>
                  <a:txBody>
                    <a:bodyPr/>
                    <a:lstStyle/>
                    <a:p>
                      <a:r>
                        <a:rPr lang="en-US" sz="2000" b="0">
                          <a:solidFill>
                            <a:srgbClr val="002060"/>
                          </a:solidFill>
                          <a:latin typeface="Rockwell" panose="02060603020205020403" pitchFamily="18" charset="0"/>
                        </a:rPr>
                        <a:t>24 years</a:t>
                      </a:r>
                    </a:p>
                  </a:txBody>
                  <a:tcPr/>
                </a:tc>
                <a:extLst>
                  <a:ext uri="{0D108BD9-81ED-4DB2-BD59-A6C34878D82A}">
                    <a16:rowId xmlns:a16="http://schemas.microsoft.com/office/drawing/2014/main" val="1557002561"/>
                  </a:ext>
                </a:extLst>
              </a:tr>
              <a:tr h="412511">
                <a:tc>
                  <a:txBody>
                    <a:bodyPr/>
                    <a:lstStyle/>
                    <a:p>
                      <a:r>
                        <a:rPr lang="en-US" sz="2000" b="0">
                          <a:solidFill>
                            <a:srgbClr val="002060"/>
                          </a:solidFill>
                          <a:latin typeface="Rockwell" panose="02060603020205020403" pitchFamily="18" charset="0"/>
                        </a:rPr>
                        <a:t>E-8</a:t>
                      </a:r>
                    </a:p>
                  </a:txBody>
                  <a:tcPr/>
                </a:tc>
                <a:tc>
                  <a:txBody>
                    <a:bodyPr/>
                    <a:lstStyle/>
                    <a:p>
                      <a:r>
                        <a:rPr lang="en-US" sz="2000" b="0">
                          <a:solidFill>
                            <a:srgbClr val="002060"/>
                          </a:solidFill>
                          <a:latin typeface="Rockwell" panose="02060603020205020403" pitchFamily="18" charset="0"/>
                        </a:rPr>
                        <a:t>26 years</a:t>
                      </a:r>
                    </a:p>
                  </a:txBody>
                  <a:tcPr/>
                </a:tc>
                <a:extLst>
                  <a:ext uri="{0D108BD9-81ED-4DB2-BD59-A6C34878D82A}">
                    <a16:rowId xmlns:a16="http://schemas.microsoft.com/office/drawing/2014/main" val="313477871"/>
                  </a:ext>
                </a:extLst>
              </a:tr>
              <a:tr h="412511">
                <a:tc>
                  <a:txBody>
                    <a:bodyPr/>
                    <a:lstStyle/>
                    <a:p>
                      <a:r>
                        <a:rPr lang="en-US" sz="2000" b="0">
                          <a:solidFill>
                            <a:srgbClr val="002060"/>
                          </a:solidFill>
                          <a:latin typeface="Rockwell" panose="02060603020205020403" pitchFamily="18" charset="0"/>
                        </a:rPr>
                        <a:t>E-9</a:t>
                      </a:r>
                    </a:p>
                  </a:txBody>
                  <a:tcPr/>
                </a:tc>
                <a:tc>
                  <a:txBody>
                    <a:bodyPr/>
                    <a:lstStyle/>
                    <a:p>
                      <a:r>
                        <a:rPr lang="en-US" sz="2000" b="0" dirty="0">
                          <a:solidFill>
                            <a:srgbClr val="002060"/>
                          </a:solidFill>
                          <a:latin typeface="Rockwell" panose="02060603020205020403" pitchFamily="18" charset="0"/>
                        </a:rPr>
                        <a:t>30 years</a:t>
                      </a:r>
                    </a:p>
                  </a:txBody>
                  <a:tcPr/>
                </a:tc>
                <a:extLst>
                  <a:ext uri="{0D108BD9-81ED-4DB2-BD59-A6C34878D82A}">
                    <a16:rowId xmlns:a16="http://schemas.microsoft.com/office/drawing/2014/main" val="974419157"/>
                  </a:ext>
                </a:extLst>
              </a:tr>
            </a:tbl>
          </a:graphicData>
        </a:graphic>
      </p:graphicFrame>
    </p:spTree>
    <p:extLst>
      <p:ext uri="{BB962C8B-B14F-4D97-AF65-F5344CB8AC3E}">
        <p14:creationId xmlns:p14="http://schemas.microsoft.com/office/powerpoint/2010/main" val="1950604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D8358-90A8-508E-BCA3-D5875D13C944}"/>
              </a:ext>
            </a:extLst>
          </p:cNvPr>
          <p:cNvSpPr>
            <a:spLocks noGrp="1"/>
          </p:cNvSpPr>
          <p:nvPr>
            <p:ph type="title"/>
          </p:nvPr>
        </p:nvSpPr>
        <p:spPr/>
        <p:txBody>
          <a:bodyPr/>
          <a:lstStyle/>
          <a:p>
            <a:r>
              <a:rPr lang="en-US" dirty="0">
                <a:latin typeface="Rockwell"/>
              </a:rPr>
              <a:t>Officer Career Management </a:t>
            </a:r>
            <a:endParaRPr lang="en-US" dirty="0"/>
          </a:p>
        </p:txBody>
      </p:sp>
      <p:sp>
        <p:nvSpPr>
          <p:cNvPr id="3" name="Content Placeholder 2">
            <a:extLst>
              <a:ext uri="{FF2B5EF4-FFF2-40B4-BE49-F238E27FC236}">
                <a16:creationId xmlns:a16="http://schemas.microsoft.com/office/drawing/2014/main" id="{9C1FDFCD-D9F9-1898-FBEF-7E40C97B5D5C}"/>
              </a:ext>
            </a:extLst>
          </p:cNvPr>
          <p:cNvSpPr>
            <a:spLocks noGrp="1"/>
          </p:cNvSpPr>
          <p:nvPr>
            <p:ph idx="1"/>
          </p:nvPr>
        </p:nvSpPr>
        <p:spPr/>
        <p:txBody>
          <a:bodyPr vert="horz" lIns="91440" tIns="45720" rIns="91440" bIns="45720" rtlCol="0" anchor="t">
            <a:normAutofit/>
          </a:bodyPr>
          <a:lstStyle/>
          <a:p>
            <a:r>
              <a:rPr lang="en-US" sz="2000" dirty="0">
                <a:latin typeface="Rockwell"/>
                <a:cs typeface="Segoe UI"/>
              </a:rPr>
              <a:t>Reserve Officer Community Management (BUPERS-351)</a:t>
            </a:r>
            <a:endParaRPr lang="en-US" sz="2000" dirty="0">
              <a:latin typeface="Rockwell"/>
            </a:endParaRPr>
          </a:p>
          <a:p>
            <a:pPr lvl="1"/>
            <a:r>
              <a:rPr lang="en-US" sz="2000" dirty="0">
                <a:latin typeface="Rockwell"/>
                <a:cs typeface="Segoe UI"/>
              </a:rPr>
              <a:t>26 SELRES officer communities</a:t>
            </a:r>
          </a:p>
          <a:p>
            <a:pPr lvl="1"/>
            <a:r>
              <a:rPr lang="en-US" sz="2000" dirty="0">
                <a:latin typeface="Rockwell"/>
                <a:cs typeface="Segoe UI"/>
              </a:rPr>
              <a:t>Recall Opportunities </a:t>
            </a:r>
          </a:p>
          <a:p>
            <a:pPr lvl="2"/>
            <a:r>
              <a:rPr lang="en-US" dirty="0">
                <a:latin typeface="Rockwell"/>
                <a:cs typeface="Segoe UI"/>
              </a:rPr>
              <a:t>Active Duty for Operational Support (ADOS) </a:t>
            </a:r>
          </a:p>
          <a:p>
            <a:pPr lvl="2"/>
            <a:r>
              <a:rPr lang="en-US" dirty="0">
                <a:latin typeface="Rockwell"/>
                <a:cs typeface="Segoe UI"/>
              </a:rPr>
              <a:t>Definite (Temporary) Recall </a:t>
            </a:r>
          </a:p>
          <a:p>
            <a:pPr lvl="2"/>
            <a:r>
              <a:rPr lang="en-US" dirty="0">
                <a:latin typeface="Rockwell"/>
                <a:cs typeface="Segoe UI"/>
              </a:rPr>
              <a:t>Indefinite (Permanent) Recall/Redesignation</a:t>
            </a:r>
          </a:p>
          <a:p>
            <a:r>
              <a:rPr lang="en-US" sz="2000" dirty="0">
                <a:latin typeface="Rockwell"/>
                <a:cs typeface="Segoe UI"/>
              </a:rPr>
              <a:t>Reserve Officer Promotion Boards </a:t>
            </a:r>
          </a:p>
          <a:p>
            <a:pPr lvl="1"/>
            <a:r>
              <a:rPr lang="en-US" sz="2000" dirty="0">
                <a:latin typeface="Rockwell"/>
                <a:cs typeface="Segoe UI"/>
              </a:rPr>
              <a:t>Managed by PERS-801</a:t>
            </a:r>
          </a:p>
          <a:p>
            <a:pPr lvl="1"/>
            <a:r>
              <a:rPr lang="en-US" sz="2000" dirty="0">
                <a:solidFill>
                  <a:srgbClr val="FFFEF9"/>
                </a:solidFill>
                <a:latin typeface="Rockwell"/>
                <a:cs typeface="Segoe UI"/>
              </a:rPr>
              <a:t>Additional information can be found on the </a:t>
            </a:r>
            <a:r>
              <a:rPr lang="en-US" sz="2000" dirty="0" err="1">
                <a:solidFill>
                  <a:srgbClr val="FFFEF9"/>
                </a:solidFill>
                <a:latin typeface="Rockwell"/>
                <a:cs typeface="Segoe UI"/>
              </a:rPr>
              <a:t>the</a:t>
            </a:r>
            <a:r>
              <a:rPr lang="en-US" sz="2000" dirty="0">
                <a:solidFill>
                  <a:srgbClr val="FFFEF9"/>
                </a:solidFill>
                <a:latin typeface="Rockwell"/>
                <a:cs typeface="Segoe UI"/>
              </a:rPr>
              <a:t> </a:t>
            </a:r>
            <a:r>
              <a:rPr lang="en-US" sz="2000" dirty="0" err="1">
                <a:solidFill>
                  <a:srgbClr val="FFFEF9"/>
                </a:solidFill>
                <a:latin typeface="Rockwell"/>
                <a:cs typeface="Segoe UI"/>
              </a:rPr>
              <a:t>MyNavyHR</a:t>
            </a:r>
            <a:r>
              <a:rPr lang="en-US" sz="2000" dirty="0">
                <a:solidFill>
                  <a:srgbClr val="FFFEF9"/>
                </a:solidFill>
                <a:latin typeface="Rockwell"/>
                <a:cs typeface="Segoe UI"/>
              </a:rPr>
              <a:t> homepage</a:t>
            </a:r>
          </a:p>
          <a:p>
            <a:endParaRPr lang="en-US" sz="2400" dirty="0">
              <a:latin typeface="Rockwell"/>
              <a:cs typeface="Segoe UI"/>
            </a:endParaRPr>
          </a:p>
          <a:p>
            <a:pPr lvl="1"/>
            <a:endParaRPr lang="en-US" dirty="0">
              <a:latin typeface="Segoe UI"/>
              <a:cs typeface="Segoe UI"/>
            </a:endParaRPr>
          </a:p>
          <a:p>
            <a:pPr lvl="1"/>
            <a:endParaRPr lang="en-US" dirty="0">
              <a:latin typeface="Segoe UI"/>
              <a:cs typeface="Segoe UI"/>
            </a:endParaRPr>
          </a:p>
        </p:txBody>
      </p:sp>
    </p:spTree>
    <p:extLst>
      <p:ext uri="{BB962C8B-B14F-4D97-AF65-F5344CB8AC3E}">
        <p14:creationId xmlns:p14="http://schemas.microsoft.com/office/powerpoint/2010/main" val="327302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190A5-ABD1-4C7C-2E2C-9BA5761F35DC}"/>
              </a:ext>
            </a:extLst>
          </p:cNvPr>
          <p:cNvSpPr>
            <a:spLocks noGrp="1"/>
          </p:cNvSpPr>
          <p:nvPr>
            <p:ph type="title"/>
          </p:nvPr>
        </p:nvSpPr>
        <p:spPr>
          <a:xfrm>
            <a:off x="209339" y="265276"/>
            <a:ext cx="7432907" cy="1022465"/>
          </a:xfrm>
        </p:spPr>
        <p:txBody>
          <a:bodyPr>
            <a:noAutofit/>
          </a:bodyPr>
          <a:lstStyle/>
          <a:p>
            <a:r>
              <a:rPr lang="en-US" sz="3600" dirty="0"/>
              <a:t>Career Development and Education Opportunities</a:t>
            </a:r>
          </a:p>
        </p:txBody>
      </p:sp>
      <p:pic>
        <p:nvPicPr>
          <p:cNvPr id="6" name="Picture Placeholder 5" descr="A picture containing person, wall, indoor, military uniform&#10;&#10;AI-generated content may be incorrect.">
            <a:extLst>
              <a:ext uri="{FF2B5EF4-FFF2-40B4-BE49-F238E27FC236}">
                <a16:creationId xmlns:a16="http://schemas.microsoft.com/office/drawing/2014/main" id="{10A1CF6E-EE8D-05D4-DD27-B88BC0DBF96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353" r="1353"/>
          <a:stretch>
            <a:fillRect/>
          </a:stretch>
        </p:blipFill>
        <p:spPr>
          <a:xfrm>
            <a:off x="4663183" y="1546443"/>
            <a:ext cx="4236781" cy="3949152"/>
          </a:xfrm>
          <a:effectLst>
            <a:softEdge rad="114300"/>
          </a:effectLst>
        </p:spPr>
      </p:pic>
      <p:sp>
        <p:nvSpPr>
          <p:cNvPr id="4" name="Text Placeholder 3">
            <a:extLst>
              <a:ext uri="{FF2B5EF4-FFF2-40B4-BE49-F238E27FC236}">
                <a16:creationId xmlns:a16="http://schemas.microsoft.com/office/drawing/2014/main" id="{742DF11D-5E5E-365A-3780-BA484603F882}"/>
              </a:ext>
            </a:extLst>
          </p:cNvPr>
          <p:cNvSpPr>
            <a:spLocks noGrp="1"/>
          </p:cNvSpPr>
          <p:nvPr>
            <p:ph type="body" sz="half" idx="2"/>
          </p:nvPr>
        </p:nvSpPr>
        <p:spPr>
          <a:xfrm>
            <a:off x="-85060" y="1809925"/>
            <a:ext cx="4922874" cy="2879866"/>
          </a:xfrm>
        </p:spPr>
        <p:txBody>
          <a:bodyPr>
            <a:noAutofit/>
          </a:bodyPr>
          <a:lstStyle/>
          <a:p>
            <a:pPr marL="628650" indent="-342900">
              <a:lnSpc>
                <a:spcPct val="150000"/>
              </a:lnSpc>
              <a:spcBef>
                <a:spcPts val="0"/>
              </a:spcBef>
              <a:buFont typeface="Wingdings" panose="05000000000000000000" pitchFamily="2" charset="2"/>
              <a:buChar char="§"/>
            </a:pPr>
            <a:r>
              <a:rPr lang="en-US" sz="2000">
                <a:latin typeface="Rockwell" panose="02060603020205020403" pitchFamily="18" charset="0"/>
              </a:rPr>
              <a:t>  Career Development Boards</a:t>
            </a:r>
          </a:p>
          <a:p>
            <a:pPr marL="628650" indent="-342900">
              <a:lnSpc>
                <a:spcPct val="150000"/>
              </a:lnSpc>
              <a:spcBef>
                <a:spcPts val="0"/>
              </a:spcBef>
              <a:buFont typeface="Wingdings" panose="05000000000000000000" pitchFamily="2" charset="2"/>
              <a:buChar char="§"/>
            </a:pPr>
            <a:r>
              <a:rPr lang="en-US" sz="2000">
                <a:latin typeface="Rockwell" panose="02060603020205020403" pitchFamily="18" charset="0"/>
              </a:rPr>
              <a:t>  “A” and “C” School Opportunities</a:t>
            </a:r>
          </a:p>
          <a:p>
            <a:pPr marL="628650" indent="-342900">
              <a:lnSpc>
                <a:spcPct val="150000"/>
              </a:lnSpc>
              <a:spcBef>
                <a:spcPts val="0"/>
              </a:spcBef>
              <a:buFont typeface="Wingdings" panose="05000000000000000000" pitchFamily="2" charset="2"/>
              <a:buChar char="§"/>
            </a:pPr>
            <a:r>
              <a:rPr lang="en-US" sz="2000">
                <a:latin typeface="Rockwell" panose="02060603020205020403" pitchFamily="18" charset="0"/>
              </a:rPr>
              <a:t>  SELRES Tuition Assistance</a:t>
            </a:r>
          </a:p>
          <a:p>
            <a:pPr marL="628650" indent="-342900">
              <a:lnSpc>
                <a:spcPct val="150000"/>
              </a:lnSpc>
              <a:spcBef>
                <a:spcPts val="0"/>
              </a:spcBef>
              <a:buFont typeface="Wingdings" panose="05000000000000000000" pitchFamily="2" charset="2"/>
              <a:buChar char="§"/>
            </a:pPr>
            <a:r>
              <a:rPr lang="en-US" sz="2000">
                <a:latin typeface="Rockwell" panose="02060603020205020403" pitchFamily="18" charset="0"/>
              </a:rPr>
              <a:t>  Navy Cool/USMAP</a:t>
            </a:r>
          </a:p>
          <a:p>
            <a:pPr marL="628650" indent="-342900">
              <a:lnSpc>
                <a:spcPct val="150000"/>
              </a:lnSpc>
              <a:spcBef>
                <a:spcPts val="0"/>
              </a:spcBef>
              <a:buFont typeface="Wingdings" panose="05000000000000000000" pitchFamily="2" charset="2"/>
              <a:buChar char="§"/>
            </a:pPr>
            <a:r>
              <a:rPr lang="en-US" sz="2000">
                <a:latin typeface="Rockwell" panose="02060603020205020403" pitchFamily="18" charset="0"/>
              </a:rPr>
              <a:t>  USNCC</a:t>
            </a:r>
          </a:p>
          <a:p>
            <a:pPr marL="628650" indent="-342900">
              <a:lnSpc>
                <a:spcPct val="150000"/>
              </a:lnSpc>
              <a:spcBef>
                <a:spcPts val="0"/>
              </a:spcBef>
              <a:buFont typeface="Wingdings" panose="05000000000000000000" pitchFamily="2" charset="2"/>
              <a:buChar char="§"/>
            </a:pPr>
            <a:r>
              <a:rPr lang="en-US" sz="2000">
                <a:latin typeface="Rockwell" panose="02060603020205020403" pitchFamily="18" charset="0"/>
              </a:rPr>
              <a:t>  MGIB-SR</a:t>
            </a:r>
          </a:p>
          <a:p>
            <a:pPr marL="628650" indent="-342900">
              <a:lnSpc>
                <a:spcPct val="150000"/>
              </a:lnSpc>
              <a:spcBef>
                <a:spcPts val="0"/>
              </a:spcBef>
              <a:buFont typeface="Wingdings" panose="05000000000000000000" pitchFamily="2" charset="2"/>
              <a:buChar char="§"/>
            </a:pPr>
            <a:r>
              <a:rPr lang="en-US" sz="2000">
                <a:latin typeface="Rockwell" panose="02060603020205020403" pitchFamily="18" charset="0"/>
              </a:rPr>
              <a:t>  Transfer Post 9/11</a:t>
            </a:r>
          </a:p>
        </p:txBody>
      </p:sp>
      <p:pic>
        <p:nvPicPr>
          <p:cNvPr id="3" name="Picture 2">
            <a:extLst>
              <a:ext uri="{FF2B5EF4-FFF2-40B4-BE49-F238E27FC236}">
                <a16:creationId xmlns:a16="http://schemas.microsoft.com/office/drawing/2014/main" id="{D827FE42-D40F-A40F-D375-DBD19347F9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26175" y="5676557"/>
            <a:ext cx="1125902" cy="1028474"/>
          </a:xfrm>
          <a:prstGeom prst="rect">
            <a:avLst/>
          </a:prstGeom>
        </p:spPr>
      </p:pic>
      <p:pic>
        <p:nvPicPr>
          <p:cNvPr id="5" name="Picture 4">
            <a:extLst>
              <a:ext uri="{FF2B5EF4-FFF2-40B4-BE49-F238E27FC236}">
                <a16:creationId xmlns:a16="http://schemas.microsoft.com/office/drawing/2014/main" id="{E04A5C63-DEB8-8593-8A66-EDFBD00EA508}"/>
              </a:ext>
            </a:extLst>
          </p:cNvPr>
          <p:cNvPicPr>
            <a:picLocks noChangeAspect="1"/>
          </p:cNvPicPr>
          <p:nvPr/>
        </p:nvPicPr>
        <p:blipFill>
          <a:blip r:embed="rId5"/>
          <a:srcRect/>
          <a:stretch/>
        </p:blipFill>
        <p:spPr>
          <a:xfrm>
            <a:off x="4328022" y="5674017"/>
            <a:ext cx="1125902" cy="1040984"/>
          </a:xfrm>
          <a:prstGeom prst="rect">
            <a:avLst/>
          </a:prstGeom>
        </p:spPr>
      </p:pic>
      <p:pic>
        <p:nvPicPr>
          <p:cNvPr id="7" name="Graphic 5">
            <a:extLst>
              <a:ext uri="{FF2B5EF4-FFF2-40B4-BE49-F238E27FC236}">
                <a16:creationId xmlns:a16="http://schemas.microsoft.com/office/drawing/2014/main" id="{6955FA78-8B79-B817-D7E2-ED05AF5B2C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1949" y="5674017"/>
            <a:ext cx="1188705" cy="1065845"/>
          </a:xfrm>
          <a:prstGeom prst="rect">
            <a:avLst/>
          </a:prstGeom>
        </p:spPr>
      </p:pic>
      <p:pic>
        <p:nvPicPr>
          <p:cNvPr id="8" name="Picture 7" descr="A close up of a sign&#10;&#10;Description automatically generated">
            <a:extLst>
              <a:ext uri="{FF2B5EF4-FFF2-40B4-BE49-F238E27FC236}">
                <a16:creationId xmlns:a16="http://schemas.microsoft.com/office/drawing/2014/main" id="{3A99B0D4-0A49-BAF5-830F-733A1C958B77}"/>
              </a:ext>
            </a:extLst>
          </p:cNvPr>
          <p:cNvPicPr>
            <a:picLocks noChangeAspect="1"/>
          </p:cNvPicPr>
          <p:nvPr/>
        </p:nvPicPr>
        <p:blipFill>
          <a:blip r:embed="rId8"/>
          <a:stretch>
            <a:fillRect/>
          </a:stretch>
        </p:blipFill>
        <p:spPr>
          <a:xfrm>
            <a:off x="209339" y="5718158"/>
            <a:ext cx="927727" cy="987014"/>
          </a:xfrm>
          <a:prstGeom prst="rect">
            <a:avLst/>
          </a:prstGeom>
        </p:spPr>
      </p:pic>
      <p:pic>
        <p:nvPicPr>
          <p:cNvPr id="9" name="Picture 2" descr="Logo&#10;&#10;Description automatically generated">
            <a:extLst>
              <a:ext uri="{FF2B5EF4-FFF2-40B4-BE49-F238E27FC236}">
                <a16:creationId xmlns:a16="http://schemas.microsoft.com/office/drawing/2014/main" id="{3DB5596A-8C9E-1E20-23AB-4B6CD39B2A1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tretch>
            <a:fillRect/>
          </a:stretch>
        </p:blipFill>
        <p:spPr bwMode="auto">
          <a:xfrm>
            <a:off x="1467932" y="5701418"/>
            <a:ext cx="1060218" cy="107494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509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4F0E2-BF66-3BBB-8966-3822390F14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8AB2C-838B-571B-74D6-6F1CCD8BE33D}"/>
              </a:ext>
            </a:extLst>
          </p:cNvPr>
          <p:cNvSpPr>
            <a:spLocks noGrp="1"/>
          </p:cNvSpPr>
          <p:nvPr>
            <p:ph type="title"/>
          </p:nvPr>
        </p:nvSpPr>
        <p:spPr>
          <a:xfrm>
            <a:off x="136726" y="234384"/>
            <a:ext cx="7409210" cy="1184055"/>
          </a:xfrm>
        </p:spPr>
        <p:txBody>
          <a:bodyPr anchor="ctr">
            <a:noAutofit/>
          </a:bodyPr>
          <a:lstStyle/>
          <a:p>
            <a:r>
              <a:rPr lang="en-US" sz="3400" dirty="0"/>
              <a:t>Enhancement for Drill Management (EDM)</a:t>
            </a:r>
          </a:p>
        </p:txBody>
      </p:sp>
      <p:pic>
        <p:nvPicPr>
          <p:cNvPr id="6" name="Picture Placeholder 5">
            <a:extLst>
              <a:ext uri="{FF2B5EF4-FFF2-40B4-BE49-F238E27FC236}">
                <a16:creationId xmlns:a16="http://schemas.microsoft.com/office/drawing/2014/main" id="{C3D9ABFA-E21F-E79C-715C-54A1D1D35D89}"/>
              </a:ext>
            </a:extLst>
          </p:cNvPr>
          <p:cNvPicPr>
            <a:picLocks noGrp="1" noChangeAspect="1"/>
          </p:cNvPicPr>
          <p:nvPr>
            <p:ph sz="half" idx="1"/>
          </p:nvPr>
        </p:nvPicPr>
        <p:blipFill>
          <a:blip r:embed="rId3"/>
          <a:stretch/>
        </p:blipFill>
        <p:spPr>
          <a:xfrm>
            <a:off x="225327" y="2033578"/>
            <a:ext cx="4346673" cy="3998010"/>
          </a:xfrm>
          <a:noFill/>
        </p:spPr>
      </p:pic>
      <p:sp>
        <p:nvSpPr>
          <p:cNvPr id="4" name="Text Placeholder 3">
            <a:extLst>
              <a:ext uri="{FF2B5EF4-FFF2-40B4-BE49-F238E27FC236}">
                <a16:creationId xmlns:a16="http://schemas.microsoft.com/office/drawing/2014/main" id="{3DD698FD-9EA9-A77D-90AE-A3812E208355}"/>
              </a:ext>
            </a:extLst>
          </p:cNvPr>
          <p:cNvSpPr>
            <a:spLocks noGrp="1"/>
          </p:cNvSpPr>
          <p:nvPr>
            <p:ph sz="half" idx="2"/>
          </p:nvPr>
        </p:nvSpPr>
        <p:spPr>
          <a:xfrm>
            <a:off x="4629150" y="1825627"/>
            <a:ext cx="3886200" cy="4117975"/>
          </a:xfrm>
        </p:spPr>
        <p:txBody>
          <a:bodyPr>
            <a:noAutofit/>
          </a:bodyPr>
          <a:lstStyle/>
          <a:p>
            <a:pPr>
              <a:lnSpc>
                <a:spcPct val="100000"/>
              </a:lnSpc>
              <a:spcBef>
                <a:spcPts val="0"/>
              </a:spcBef>
            </a:pPr>
            <a:r>
              <a:rPr lang="en-US" sz="2000" dirty="0">
                <a:latin typeface="Rockwell" panose="02060603020205020403" pitchFamily="18" charset="0"/>
              </a:rPr>
              <a:t>Self-service module within NSIPS used for managing drill participation, pay, and retirement points.</a:t>
            </a:r>
          </a:p>
          <a:p>
            <a:pPr>
              <a:lnSpc>
                <a:spcPct val="100000"/>
              </a:lnSpc>
              <a:spcBef>
                <a:spcPts val="0"/>
              </a:spcBef>
            </a:pPr>
            <a:endParaRPr lang="en-US" sz="2000" dirty="0">
              <a:latin typeface="Rockwell" panose="02060603020205020403" pitchFamily="18" charset="0"/>
            </a:endParaRPr>
          </a:p>
          <a:p>
            <a:pPr>
              <a:lnSpc>
                <a:spcPct val="100000"/>
              </a:lnSpc>
              <a:spcBef>
                <a:spcPts val="0"/>
              </a:spcBef>
            </a:pPr>
            <a:r>
              <a:rPr lang="en-US" sz="2000" dirty="0">
                <a:latin typeface="Rockwell" panose="02060603020205020403" pitchFamily="18" charset="0"/>
              </a:rPr>
              <a:t>One Drill Weekend = Four Drill Periods </a:t>
            </a:r>
          </a:p>
          <a:p>
            <a:pPr>
              <a:lnSpc>
                <a:spcPct val="100000"/>
              </a:lnSpc>
              <a:spcBef>
                <a:spcPts val="0"/>
              </a:spcBef>
            </a:pPr>
            <a:endParaRPr lang="en-US" sz="2000" dirty="0">
              <a:latin typeface="Rockwell" panose="02060603020205020403" pitchFamily="18" charset="0"/>
            </a:endParaRPr>
          </a:p>
          <a:p>
            <a:pPr>
              <a:lnSpc>
                <a:spcPct val="100000"/>
              </a:lnSpc>
              <a:spcBef>
                <a:spcPts val="0"/>
              </a:spcBef>
            </a:pPr>
            <a:r>
              <a:rPr lang="en-US" sz="2000" dirty="0">
                <a:latin typeface="Rockwell" panose="02060603020205020403" pitchFamily="18" charset="0"/>
              </a:rPr>
              <a:t>Request rescheduling or additional training periods</a:t>
            </a:r>
          </a:p>
          <a:p>
            <a:pPr>
              <a:lnSpc>
                <a:spcPct val="100000"/>
              </a:lnSpc>
              <a:spcBef>
                <a:spcPts val="0"/>
              </a:spcBef>
            </a:pPr>
            <a:endParaRPr lang="en-US" sz="2000" dirty="0">
              <a:latin typeface="Rockwell" panose="02060603020205020403" pitchFamily="18" charset="0"/>
            </a:endParaRPr>
          </a:p>
          <a:p>
            <a:pPr>
              <a:lnSpc>
                <a:spcPct val="100000"/>
              </a:lnSpc>
              <a:spcBef>
                <a:spcPts val="0"/>
              </a:spcBef>
            </a:pPr>
            <a:r>
              <a:rPr lang="en-US" sz="2000" dirty="0">
                <a:latin typeface="Rockwell" panose="02060603020205020403" pitchFamily="18" charset="0"/>
              </a:rPr>
              <a:t>Authorized Absences (AAs): Excused completely from participating in drill</a:t>
            </a:r>
          </a:p>
        </p:txBody>
      </p:sp>
    </p:spTree>
    <p:extLst>
      <p:ext uri="{BB962C8B-B14F-4D97-AF65-F5344CB8AC3E}">
        <p14:creationId xmlns:p14="http://schemas.microsoft.com/office/powerpoint/2010/main" val="2179715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8C349-CFD2-A836-5D5D-A2A54A9CC9C6}"/>
              </a:ext>
            </a:extLst>
          </p:cNvPr>
          <p:cNvSpPr>
            <a:spLocks noGrp="1"/>
          </p:cNvSpPr>
          <p:nvPr>
            <p:ph type="title"/>
          </p:nvPr>
        </p:nvSpPr>
        <p:spPr>
          <a:xfrm>
            <a:off x="105236" y="265137"/>
            <a:ext cx="7067550" cy="1184055"/>
          </a:xfrm>
        </p:spPr>
        <p:txBody>
          <a:bodyPr>
            <a:normAutofit/>
          </a:bodyPr>
          <a:lstStyle/>
          <a:p>
            <a:r>
              <a:rPr lang="en-US" sz="3600"/>
              <a:t>Weekend Drill Child Care</a:t>
            </a:r>
          </a:p>
        </p:txBody>
      </p:sp>
      <p:sp>
        <p:nvSpPr>
          <p:cNvPr id="3" name="Content Placeholder 2">
            <a:extLst>
              <a:ext uri="{FF2B5EF4-FFF2-40B4-BE49-F238E27FC236}">
                <a16:creationId xmlns:a16="http://schemas.microsoft.com/office/drawing/2014/main" id="{8458815A-A262-884F-63E5-D9F2CB91ECBB}"/>
              </a:ext>
            </a:extLst>
          </p:cNvPr>
          <p:cNvSpPr>
            <a:spLocks noGrp="1"/>
          </p:cNvSpPr>
          <p:nvPr>
            <p:ph sz="half" idx="1"/>
          </p:nvPr>
        </p:nvSpPr>
        <p:spPr>
          <a:xfrm>
            <a:off x="4231003" y="1549183"/>
            <a:ext cx="4819854" cy="4117975"/>
          </a:xfrm>
        </p:spPr>
        <p:txBody>
          <a:bodyPr>
            <a:normAutofit fontScale="70000" lnSpcReduction="20000"/>
          </a:bodyPr>
          <a:lstStyle/>
          <a:p>
            <a:pPr>
              <a:buNone/>
            </a:pPr>
            <a:r>
              <a:rPr lang="en-US" b="1" dirty="0">
                <a:latin typeface="Rockwell" panose="02060603020205020403" pitchFamily="18" charset="0"/>
              </a:rPr>
              <a:t>Enrollment Process:</a:t>
            </a:r>
            <a:endParaRPr lang="en-US" dirty="0">
              <a:latin typeface="Rockwell" panose="02060603020205020403" pitchFamily="18" charset="0"/>
            </a:endParaRPr>
          </a:p>
          <a:p>
            <a:pPr marL="285750" indent="-285750">
              <a:buFont typeface="+mj-lt"/>
              <a:buAutoNum type="arabicPeriod"/>
            </a:pPr>
            <a:r>
              <a:rPr lang="en-US" dirty="0">
                <a:latin typeface="Rockwell" panose="02060603020205020403" pitchFamily="18" charset="0"/>
              </a:rPr>
              <a:t>Visit MilitaryChildCare.com/WDCC</a:t>
            </a:r>
          </a:p>
          <a:p>
            <a:pPr marL="285750" indent="-285750">
              <a:buFont typeface="+mj-lt"/>
              <a:buAutoNum type="arabicPeriod"/>
            </a:pPr>
            <a:r>
              <a:rPr lang="en-US" dirty="0">
                <a:latin typeface="Rockwell" panose="02060603020205020403" pitchFamily="18" charset="0"/>
              </a:rPr>
              <a:t>Submit a request through the MCC portal</a:t>
            </a:r>
          </a:p>
          <a:p>
            <a:pPr marL="285750" indent="-285750">
              <a:buFont typeface="+mj-lt"/>
              <a:buAutoNum type="arabicPeriod"/>
            </a:pPr>
            <a:r>
              <a:rPr lang="en-US" dirty="0">
                <a:latin typeface="Rockwell" panose="02060603020205020403" pitchFamily="18" charset="0"/>
              </a:rPr>
              <a:t>Upload orders and drill schedule</a:t>
            </a:r>
          </a:p>
          <a:p>
            <a:pPr marL="285750" indent="-285750">
              <a:buFont typeface="+mj-lt"/>
              <a:buAutoNum type="arabicPeriod"/>
            </a:pPr>
            <a:r>
              <a:rPr lang="en-US" dirty="0">
                <a:latin typeface="Rockwell" panose="02060603020205020403" pitchFamily="18" charset="0"/>
              </a:rPr>
              <a:t>Select an eligible provider and complete required documents</a:t>
            </a:r>
          </a:p>
          <a:p>
            <a:endParaRPr lang="en-US" dirty="0"/>
          </a:p>
        </p:txBody>
      </p:sp>
      <p:sp>
        <p:nvSpPr>
          <p:cNvPr id="4" name="Content Placeholder 3">
            <a:extLst>
              <a:ext uri="{FF2B5EF4-FFF2-40B4-BE49-F238E27FC236}">
                <a16:creationId xmlns:a16="http://schemas.microsoft.com/office/drawing/2014/main" id="{A8900A36-BCDD-1445-3F24-75D062FC5A98}"/>
              </a:ext>
            </a:extLst>
          </p:cNvPr>
          <p:cNvSpPr>
            <a:spLocks noGrp="1"/>
          </p:cNvSpPr>
          <p:nvPr>
            <p:ph sz="half" idx="2"/>
          </p:nvPr>
        </p:nvSpPr>
        <p:spPr>
          <a:xfrm>
            <a:off x="105236" y="1549183"/>
            <a:ext cx="3886200" cy="4117975"/>
          </a:xfrm>
        </p:spPr>
        <p:txBody>
          <a:bodyPr>
            <a:normAutofit fontScale="70000" lnSpcReduction="20000"/>
          </a:bodyPr>
          <a:lstStyle/>
          <a:p>
            <a:pPr marL="0" indent="0">
              <a:buNone/>
            </a:pPr>
            <a:r>
              <a:rPr lang="en-US" dirty="0">
                <a:latin typeface="Rockwell" panose="02060603020205020403" pitchFamily="18" charset="0"/>
              </a:rPr>
              <a:t>Supports Reserve families by providing fee-assisted childcare during weekend drills (IDT).</a:t>
            </a:r>
          </a:p>
          <a:p>
            <a:pPr marL="0" indent="0">
              <a:buNone/>
            </a:pPr>
            <a:endParaRPr lang="en-US" dirty="0">
              <a:latin typeface="Rockwell" panose="02060603020205020403" pitchFamily="18" charset="0"/>
            </a:endParaRPr>
          </a:p>
          <a:p>
            <a:pPr marL="0" indent="0">
              <a:buNone/>
            </a:pPr>
            <a:r>
              <a:rPr lang="en-US" b="1" dirty="0">
                <a:latin typeface="Rockwell" panose="02060603020205020403" pitchFamily="18" charset="0"/>
              </a:rPr>
              <a:t>Key Benefits:</a:t>
            </a:r>
          </a:p>
          <a:p>
            <a:r>
              <a:rPr lang="en-US" dirty="0">
                <a:latin typeface="Rockwell" panose="02060603020205020403" pitchFamily="18" charset="0"/>
              </a:rPr>
              <a:t>Up to 24 hours of childcare per month for drill</a:t>
            </a:r>
          </a:p>
          <a:p>
            <a:r>
              <a:rPr lang="en-US" dirty="0">
                <a:latin typeface="Rockwell" panose="02060603020205020403" pitchFamily="18" charset="0"/>
              </a:rPr>
              <a:t>Fee assistance allows for reservist to pay $3/hour per child</a:t>
            </a:r>
          </a:p>
          <a:p>
            <a:r>
              <a:rPr lang="en-US" dirty="0">
                <a:latin typeface="Rockwell" panose="02060603020205020403" pitchFamily="18" charset="0"/>
              </a:rPr>
              <a:t>Covers children ages 6 weeks to 12 years</a:t>
            </a:r>
          </a:p>
          <a:p>
            <a:r>
              <a:rPr lang="en-US" dirty="0">
                <a:latin typeface="Rockwell" panose="02060603020205020403" pitchFamily="18" charset="0"/>
              </a:rPr>
              <a:t>Multiple provider types accepted</a:t>
            </a:r>
          </a:p>
          <a:p>
            <a:endParaRPr lang="en-US" dirty="0"/>
          </a:p>
        </p:txBody>
      </p:sp>
      <p:pic>
        <p:nvPicPr>
          <p:cNvPr id="5" name="Content Placeholder 3">
            <a:extLst>
              <a:ext uri="{FF2B5EF4-FFF2-40B4-BE49-F238E27FC236}">
                <a16:creationId xmlns:a16="http://schemas.microsoft.com/office/drawing/2014/main" id="{0C6F8EB1-97D2-D915-64AE-DB97608E20C3}"/>
              </a:ext>
            </a:extLst>
          </p:cNvPr>
          <p:cNvPicPr>
            <a:picLocks noChangeAspect="1"/>
          </p:cNvPicPr>
          <p:nvPr/>
        </p:nvPicPr>
        <p:blipFill>
          <a:blip r:embed="rId3"/>
          <a:stretch>
            <a:fillRect/>
          </a:stretch>
        </p:blipFill>
        <p:spPr>
          <a:xfrm>
            <a:off x="3078981" y="5527297"/>
            <a:ext cx="4297327" cy="1250807"/>
          </a:xfrm>
          <a:prstGeom prst="rect">
            <a:avLst/>
          </a:prstGeom>
        </p:spPr>
      </p:pic>
      <p:pic>
        <p:nvPicPr>
          <p:cNvPr id="7" name="Picture 6">
            <a:extLst>
              <a:ext uri="{FF2B5EF4-FFF2-40B4-BE49-F238E27FC236}">
                <a16:creationId xmlns:a16="http://schemas.microsoft.com/office/drawing/2014/main" id="{0D83E948-70CE-3A8F-5E0B-3F9392661364}"/>
              </a:ext>
            </a:extLst>
          </p:cNvPr>
          <p:cNvPicPr>
            <a:picLocks noChangeAspect="1"/>
          </p:cNvPicPr>
          <p:nvPr/>
        </p:nvPicPr>
        <p:blipFill>
          <a:blip r:embed="rId4"/>
          <a:stretch>
            <a:fillRect/>
          </a:stretch>
        </p:blipFill>
        <p:spPr>
          <a:xfrm>
            <a:off x="7606118" y="5282768"/>
            <a:ext cx="1432646" cy="1495336"/>
          </a:xfrm>
          <a:prstGeom prst="rect">
            <a:avLst/>
          </a:prstGeom>
        </p:spPr>
      </p:pic>
      <p:sp>
        <p:nvSpPr>
          <p:cNvPr id="6" name="Rectangle 5">
            <a:extLst>
              <a:ext uri="{FF2B5EF4-FFF2-40B4-BE49-F238E27FC236}">
                <a16:creationId xmlns:a16="http://schemas.microsoft.com/office/drawing/2014/main" id="{CA9F637D-A197-6F3D-51F2-6CA249C04356}"/>
              </a:ext>
            </a:extLst>
          </p:cNvPr>
          <p:cNvSpPr/>
          <p:nvPr/>
        </p:nvSpPr>
        <p:spPr>
          <a:xfrm flipH="1">
            <a:off x="4088360" y="1549183"/>
            <a:ext cx="45719" cy="351191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99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B2B72-E565-AE77-3025-3F70C30E2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028882-3E52-F04B-1FDF-5AC951C946C4}"/>
              </a:ext>
            </a:extLst>
          </p:cNvPr>
          <p:cNvSpPr>
            <a:spLocks noGrp="1"/>
          </p:cNvSpPr>
          <p:nvPr>
            <p:ph type="title"/>
          </p:nvPr>
        </p:nvSpPr>
        <p:spPr>
          <a:xfrm>
            <a:off x="533821" y="327913"/>
            <a:ext cx="7067550" cy="1184055"/>
          </a:xfrm>
        </p:spPr>
        <p:txBody>
          <a:bodyPr anchor="ctr">
            <a:normAutofit/>
          </a:bodyPr>
          <a:lstStyle/>
          <a:p>
            <a:r>
              <a:rPr lang="en-US" sz="3600"/>
              <a:t>Support Resources</a:t>
            </a:r>
          </a:p>
        </p:txBody>
      </p:sp>
      <p:sp>
        <p:nvSpPr>
          <p:cNvPr id="17" name="Text Placeholder 3">
            <a:extLst>
              <a:ext uri="{FF2B5EF4-FFF2-40B4-BE49-F238E27FC236}">
                <a16:creationId xmlns:a16="http://schemas.microsoft.com/office/drawing/2014/main" id="{2FBBF248-C55B-EF5B-481C-E70CFD9A2058}"/>
              </a:ext>
            </a:extLst>
          </p:cNvPr>
          <p:cNvSpPr>
            <a:spLocks noGrp="1"/>
          </p:cNvSpPr>
          <p:nvPr>
            <p:ph sz="half" idx="1"/>
          </p:nvPr>
        </p:nvSpPr>
        <p:spPr>
          <a:xfrm>
            <a:off x="140416" y="1820084"/>
            <a:ext cx="4431584" cy="4117975"/>
          </a:xfrm>
        </p:spPr>
        <p:txBody>
          <a:bodyPr>
            <a:noAutofit/>
          </a:bodyPr>
          <a:lstStyle/>
          <a:p>
            <a:r>
              <a:rPr lang="en-US" sz="2000">
                <a:latin typeface="Rockwell" panose="02060603020205020403" pitchFamily="18" charset="0"/>
              </a:rPr>
              <a:t>Navy Reservists, whether drilling part-time or on active-duty orders—retain access to many of the same support resources as their active-duty counterparts, including Military OneSource, Fleet and Family Support Centers, and crisis hotlines.</a:t>
            </a:r>
          </a:p>
          <a:p>
            <a:r>
              <a:rPr lang="en-US" sz="2000">
                <a:latin typeface="Rockwell" panose="02060603020205020403" pitchFamily="18" charset="0"/>
              </a:rPr>
              <a:t>You and your family still have full access to essential resources to help navigate military life, whether you are drilling, deployed, or balancing civilian responsibilities in between.</a:t>
            </a:r>
          </a:p>
        </p:txBody>
      </p:sp>
      <p:pic>
        <p:nvPicPr>
          <p:cNvPr id="12" name="Content Placeholder 11" descr="A close-up of a website&#10;&#10;AI-generated content may be incorrect.">
            <a:extLst>
              <a:ext uri="{FF2B5EF4-FFF2-40B4-BE49-F238E27FC236}">
                <a16:creationId xmlns:a16="http://schemas.microsoft.com/office/drawing/2014/main" id="{D0473F6B-BE54-C6AF-0C42-784B708E121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7809" y="1923097"/>
            <a:ext cx="3886200" cy="3011805"/>
          </a:xfrm>
          <a:noFill/>
        </p:spPr>
      </p:pic>
      <p:pic>
        <p:nvPicPr>
          <p:cNvPr id="4" name="Graphic 3" descr="Open hand with solid fill">
            <a:extLst>
              <a:ext uri="{FF2B5EF4-FFF2-40B4-BE49-F238E27FC236}">
                <a16:creationId xmlns:a16="http://schemas.microsoft.com/office/drawing/2014/main" id="{BAB55791-0FB2-8F49-83CF-85D91E9C51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621" y="919941"/>
            <a:ext cx="914400" cy="914400"/>
          </a:xfrm>
          <a:prstGeom prst="rect">
            <a:avLst/>
          </a:prstGeom>
        </p:spPr>
      </p:pic>
    </p:spTree>
    <p:extLst>
      <p:ext uri="{BB962C8B-B14F-4D97-AF65-F5344CB8AC3E}">
        <p14:creationId xmlns:p14="http://schemas.microsoft.com/office/powerpoint/2010/main" val="404387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DB6CC-90D6-8DB7-0DD0-7AC16A8B21FF}"/>
              </a:ext>
            </a:extLst>
          </p:cNvPr>
          <p:cNvSpPr>
            <a:spLocks noGrp="1"/>
          </p:cNvSpPr>
          <p:nvPr>
            <p:ph type="title"/>
          </p:nvPr>
        </p:nvSpPr>
        <p:spPr>
          <a:xfrm>
            <a:off x="136726" y="365128"/>
            <a:ext cx="7067550" cy="1184055"/>
          </a:xfrm>
        </p:spPr>
        <p:txBody>
          <a:bodyPr>
            <a:normAutofit/>
          </a:bodyPr>
          <a:lstStyle/>
          <a:p>
            <a:r>
              <a:rPr lang="en-US" sz="3600"/>
              <a:t>Other Benefits</a:t>
            </a:r>
          </a:p>
        </p:txBody>
      </p:sp>
      <p:sp>
        <p:nvSpPr>
          <p:cNvPr id="4" name="Content Placeholder 3">
            <a:extLst>
              <a:ext uri="{FF2B5EF4-FFF2-40B4-BE49-F238E27FC236}">
                <a16:creationId xmlns:a16="http://schemas.microsoft.com/office/drawing/2014/main" id="{434A327D-F05A-80CE-952E-DBCE6BFBBFF6}"/>
              </a:ext>
            </a:extLst>
          </p:cNvPr>
          <p:cNvSpPr>
            <a:spLocks noGrp="1"/>
          </p:cNvSpPr>
          <p:nvPr>
            <p:ph idx="1"/>
          </p:nvPr>
        </p:nvSpPr>
        <p:spPr>
          <a:xfrm>
            <a:off x="286579" y="1549183"/>
            <a:ext cx="8341851" cy="2623083"/>
          </a:xfrm>
        </p:spPr>
        <p:txBody>
          <a:bodyPr>
            <a:normAutofit/>
          </a:bodyPr>
          <a:lstStyle/>
          <a:p>
            <a:r>
              <a:rPr lang="en-US">
                <a:latin typeface="Rockwell" panose="02060603020205020403" pitchFamily="18" charset="0"/>
              </a:rPr>
              <a:t>Base Access</a:t>
            </a:r>
          </a:p>
          <a:p>
            <a:pPr lvl="1"/>
            <a:r>
              <a:rPr lang="en-US">
                <a:latin typeface="Rockwell" panose="02060603020205020403" pitchFamily="18" charset="0"/>
              </a:rPr>
              <a:t>Commissary</a:t>
            </a:r>
          </a:p>
          <a:p>
            <a:pPr lvl="1"/>
            <a:r>
              <a:rPr lang="en-US">
                <a:latin typeface="Rockwell" panose="02060603020205020403" pitchFamily="18" charset="0"/>
              </a:rPr>
              <a:t>Lodging</a:t>
            </a:r>
          </a:p>
          <a:p>
            <a:r>
              <a:rPr lang="en-US">
                <a:latin typeface="Rockwell" panose="02060603020205020403" pitchFamily="18" charset="0"/>
              </a:rPr>
              <a:t>Morale, Welfare, and Recreation (MWR) Programs</a:t>
            </a:r>
          </a:p>
          <a:p>
            <a:pPr lvl="1"/>
            <a:r>
              <a:rPr lang="en-US">
                <a:latin typeface="Rockwell" panose="02060603020205020403" pitchFamily="18" charset="0"/>
              </a:rPr>
              <a:t>Information, Tickets and Travel</a:t>
            </a:r>
          </a:p>
          <a:p>
            <a:endParaRPr lang="en-US"/>
          </a:p>
        </p:txBody>
      </p:sp>
      <p:pic>
        <p:nvPicPr>
          <p:cNvPr id="13" name="Picture 12">
            <a:extLst>
              <a:ext uri="{FF2B5EF4-FFF2-40B4-BE49-F238E27FC236}">
                <a16:creationId xmlns:a16="http://schemas.microsoft.com/office/drawing/2014/main" id="{B63C4017-7B38-6398-DD83-F901370277F5}"/>
              </a:ext>
            </a:extLst>
          </p:cNvPr>
          <p:cNvPicPr>
            <a:picLocks noChangeAspect="1"/>
          </p:cNvPicPr>
          <p:nvPr/>
        </p:nvPicPr>
        <p:blipFill>
          <a:blip r:embed="rId2"/>
          <a:stretch>
            <a:fillRect/>
          </a:stretch>
        </p:blipFill>
        <p:spPr>
          <a:xfrm>
            <a:off x="286579" y="4573594"/>
            <a:ext cx="7167610" cy="1844297"/>
          </a:xfrm>
          <a:prstGeom prst="rect">
            <a:avLst/>
          </a:prstGeom>
        </p:spPr>
      </p:pic>
    </p:spTree>
    <p:extLst>
      <p:ext uri="{BB962C8B-B14F-4D97-AF65-F5344CB8AC3E}">
        <p14:creationId xmlns:p14="http://schemas.microsoft.com/office/powerpoint/2010/main" val="2066306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707B8-93E5-3F2C-3560-61BB87EC91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638A10-7B8E-2CD0-ED8E-FC526C8A6C51}"/>
              </a:ext>
            </a:extLst>
          </p:cNvPr>
          <p:cNvPicPr>
            <a:picLocks noChangeAspect="1"/>
          </p:cNvPicPr>
          <p:nvPr/>
        </p:nvPicPr>
        <p:blipFill>
          <a:blip r:embed="rId2"/>
          <a:stretch>
            <a:fillRect/>
          </a:stretch>
        </p:blipFill>
        <p:spPr>
          <a:xfrm>
            <a:off x="91440" y="99754"/>
            <a:ext cx="8961120" cy="6691744"/>
          </a:xfrm>
          <a:prstGeom prst="rect">
            <a:avLst/>
          </a:prstGeom>
        </p:spPr>
      </p:pic>
    </p:spTree>
    <p:extLst>
      <p:ext uri="{BB962C8B-B14F-4D97-AF65-F5344CB8AC3E}">
        <p14:creationId xmlns:p14="http://schemas.microsoft.com/office/powerpoint/2010/main" val="421436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person, group&#10;&#10;AI-generated content may be incorrect.">
            <a:extLst>
              <a:ext uri="{FF2B5EF4-FFF2-40B4-BE49-F238E27FC236}">
                <a16:creationId xmlns:a16="http://schemas.microsoft.com/office/drawing/2014/main" id="{C8E02DC6-4884-1AF7-71DC-FF53ECCA3FFC}"/>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7FE95A09-7964-EBB1-EC3B-D54E20A2E832}"/>
              </a:ext>
            </a:extLst>
          </p:cNvPr>
          <p:cNvSpPr>
            <a:spLocks noGrp="1"/>
          </p:cNvSpPr>
          <p:nvPr>
            <p:ph type="title"/>
          </p:nvPr>
        </p:nvSpPr>
        <p:spPr>
          <a:xfrm>
            <a:off x="330939" y="6792"/>
            <a:ext cx="7067550" cy="1184055"/>
          </a:xfrm>
        </p:spPr>
        <p:txBody>
          <a:bodyPr>
            <a:normAutofit/>
          </a:bodyPr>
          <a:lstStyle/>
          <a:p>
            <a:r>
              <a:rPr lang="en-US" sz="3600" b="0" i="0" u="none" strike="noStrike">
                <a:effectLst/>
              </a:rPr>
              <a:t>Full- Time Opportunities</a:t>
            </a:r>
            <a:endParaRPr lang="en-US" sz="3600"/>
          </a:p>
        </p:txBody>
      </p:sp>
      <p:sp>
        <p:nvSpPr>
          <p:cNvPr id="3" name="Content Placeholder 2">
            <a:extLst>
              <a:ext uri="{FF2B5EF4-FFF2-40B4-BE49-F238E27FC236}">
                <a16:creationId xmlns:a16="http://schemas.microsoft.com/office/drawing/2014/main" id="{D50068F4-6E48-D5D5-9030-CE574F9CBCA3}"/>
              </a:ext>
            </a:extLst>
          </p:cNvPr>
          <p:cNvSpPr>
            <a:spLocks noGrp="1"/>
          </p:cNvSpPr>
          <p:nvPr>
            <p:ph idx="1"/>
          </p:nvPr>
        </p:nvSpPr>
        <p:spPr>
          <a:xfrm>
            <a:off x="191387" y="1052623"/>
            <a:ext cx="8165804" cy="5656521"/>
          </a:xfrm>
        </p:spPr>
        <p:txBody>
          <a:bodyPr>
            <a:normAutofit fontScale="77500" lnSpcReduction="20000"/>
          </a:bodyPr>
          <a:lstStyle/>
          <a:p>
            <a:pPr marR="0" lvl="0" algn="l" defTabSz="914400" rtl="0" eaLnBrk="1" fontAlgn="base" latinLnBrk="0" hangingPunct="1">
              <a:lnSpc>
                <a:spcPts val="2850"/>
              </a:lnSpc>
              <a:spcBef>
                <a:spcPts val="1000"/>
              </a:spcBef>
              <a:spcAft>
                <a:spcPts val="0"/>
              </a:spcAft>
              <a:buClrTx/>
              <a:buSzTx/>
              <a:tabLst/>
              <a:defRPr/>
            </a:pPr>
            <a:r>
              <a:rPr kumimoji="0" lang="en-US" sz="2600" b="0" i="0" u="none" strike="noStrike" kern="1200" cap="none" spc="0" normalizeH="0" baseline="0" noProof="0" dirty="0">
                <a:ln>
                  <a:noFill/>
                </a:ln>
                <a:solidFill>
                  <a:srgbClr val="FFFEF9"/>
                </a:solidFill>
                <a:effectLst/>
                <a:uLnTx/>
                <a:uFillTx/>
                <a:latin typeface="Rockwell" panose="02060603020205020403" pitchFamily="18" charset="0"/>
              </a:rPr>
              <a:t>Voluntary temporary recalls to active duty (Definite Recall) for durations of 1-3 years are available. While on these orders the Sailor will earn full, Active Duty pay and benefits.​</a:t>
            </a:r>
          </a:p>
          <a:p>
            <a:pPr marR="0" lvl="0" algn="l" defTabSz="914400" rtl="0" eaLnBrk="1" fontAlgn="base" latinLnBrk="0" hangingPunct="1">
              <a:lnSpc>
                <a:spcPts val="2850"/>
              </a:lnSpc>
              <a:spcBef>
                <a:spcPts val="1000"/>
              </a:spcBef>
              <a:spcAft>
                <a:spcPts val="0"/>
              </a:spcAft>
              <a:buClrTx/>
              <a:buSzTx/>
              <a:tabLst/>
              <a:defRPr/>
            </a:pPr>
            <a:r>
              <a:rPr kumimoji="0" lang="en-US" sz="2600" b="0" i="0" u="none" strike="noStrike" kern="1200" cap="none" spc="0" normalizeH="0" baseline="0" noProof="0" dirty="0">
                <a:ln>
                  <a:noFill/>
                </a:ln>
                <a:solidFill>
                  <a:srgbClr val="FFFEF9"/>
                </a:solidFill>
                <a:effectLst/>
                <a:uLnTx/>
                <a:uFillTx/>
                <a:latin typeface="Rockwell" panose="02060603020205020403" pitchFamily="18" charset="0"/>
              </a:rPr>
              <a:t>Voluntary Active Duty for Operational Support (ADOS) and Active Duty for Training (ADT) allows periods of active duty in a variety of capacities​.</a:t>
            </a:r>
          </a:p>
          <a:p>
            <a:pPr marR="0" lvl="0" algn="l" defTabSz="914400" rtl="0" eaLnBrk="1" fontAlgn="base" latinLnBrk="0" hangingPunct="1">
              <a:lnSpc>
                <a:spcPts val="2850"/>
              </a:lnSpc>
              <a:spcBef>
                <a:spcPts val="1000"/>
              </a:spcBef>
              <a:spcAft>
                <a:spcPts val="0"/>
              </a:spcAft>
              <a:buClrTx/>
              <a:buSzTx/>
              <a:tabLst/>
              <a:defRPr/>
            </a:pPr>
            <a:r>
              <a:rPr kumimoji="0" lang="en-US" sz="2600" b="0" i="0" u="none" strike="noStrike" kern="1200" cap="none" spc="0" normalizeH="0" baseline="0" noProof="0" dirty="0">
                <a:ln>
                  <a:noFill/>
                </a:ln>
                <a:solidFill>
                  <a:srgbClr val="FFFEF9"/>
                </a:solidFill>
                <a:effectLst/>
                <a:uLnTx/>
                <a:uFillTx/>
                <a:latin typeface="Rockwell" panose="02060603020205020403" pitchFamily="18" charset="0"/>
              </a:rPr>
              <a:t>Indefinite Recall is a path back to full-time active duty​ service.</a:t>
            </a:r>
          </a:p>
          <a:p>
            <a:pPr marR="0" lvl="0" algn="l" defTabSz="914400" rtl="0" eaLnBrk="1" fontAlgn="base" latinLnBrk="0" hangingPunct="1">
              <a:lnSpc>
                <a:spcPts val="2850"/>
              </a:lnSpc>
              <a:spcBef>
                <a:spcPts val="1000"/>
              </a:spcBef>
              <a:spcAft>
                <a:spcPts val="0"/>
              </a:spcAft>
              <a:buClrTx/>
              <a:buSzTx/>
              <a:tabLst/>
              <a:defRPr/>
            </a:pPr>
            <a:r>
              <a:rPr kumimoji="0" lang="en-US" sz="2600" b="0" i="0" u="none" strike="noStrike" kern="1200" cap="none" spc="0" normalizeH="0" baseline="0" noProof="0" dirty="0">
                <a:ln>
                  <a:noFill/>
                </a:ln>
                <a:solidFill>
                  <a:srgbClr val="FFFEF9"/>
                </a:solidFill>
                <a:effectLst/>
                <a:uLnTx/>
                <a:uFillTx/>
                <a:latin typeface="Rockwell" panose="02060603020205020403" pitchFamily="18" charset="0"/>
              </a:rPr>
              <a:t>The Training and Administration of the Reserve (TAR) program allows Navy Reserve Sailors to serve full-time on active duty, supporting the operational readiness and administration of the Navy Reserve.  TAR Sailors ensure Reserve personnel are trained, equipped, and ready to mobilize when needed, receiving the same pay, benefits, and career progression opportunities as active-duty Sailors.</a:t>
            </a:r>
          </a:p>
          <a:p>
            <a:pPr marL="0" indent="0" algn="l" rtl="0" fontAlgn="base">
              <a:lnSpc>
                <a:spcPts val="2850"/>
              </a:lnSpc>
              <a:buNone/>
            </a:pPr>
            <a:endParaRPr lang="en-US" b="0" i="0" dirty="0">
              <a:solidFill>
                <a:schemeClr val="bg2"/>
              </a:solidFill>
              <a:effectLst/>
              <a:latin typeface="Rockwell" panose="02060603020205020403" pitchFamily="18" charset="0"/>
            </a:endParaRPr>
          </a:p>
          <a:p>
            <a:endParaRPr lang="en-US" dirty="0"/>
          </a:p>
        </p:txBody>
      </p:sp>
    </p:spTree>
    <p:extLst>
      <p:ext uri="{BB962C8B-B14F-4D97-AF65-F5344CB8AC3E}">
        <p14:creationId xmlns:p14="http://schemas.microsoft.com/office/powerpoint/2010/main" val="122687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5C195D-B5F7-BB4C-2635-697C564CF22A}"/>
              </a:ext>
            </a:extLst>
          </p:cNvPr>
          <p:cNvPicPr>
            <a:picLocks noChangeAspect="1"/>
          </p:cNvPicPr>
          <p:nvPr/>
        </p:nvPicPr>
        <p:blipFill>
          <a:blip r:embed="rId3">
            <a:alphaModFix amt="25000"/>
          </a:blip>
          <a:stretch>
            <a:fillRect/>
          </a:stretch>
        </p:blipFill>
        <p:spPr>
          <a:xfrm>
            <a:off x="7607177" y="4430425"/>
            <a:ext cx="1333686" cy="1313681"/>
          </a:xfrm>
          <a:prstGeom prst="rect">
            <a:avLst/>
          </a:prstGeom>
          <a:solidFill>
            <a:schemeClr val="bg1">
              <a:alpha val="0"/>
            </a:schemeClr>
          </a:solidFill>
          <a:effectLst>
            <a:softEdge rad="0"/>
          </a:effectLst>
        </p:spPr>
      </p:pic>
      <p:sp>
        <p:nvSpPr>
          <p:cNvPr id="2" name="Title 1">
            <a:extLst>
              <a:ext uri="{FF2B5EF4-FFF2-40B4-BE49-F238E27FC236}">
                <a16:creationId xmlns:a16="http://schemas.microsoft.com/office/drawing/2014/main" id="{03AE9F9B-397D-3694-0D79-2AA960FBDD05}"/>
              </a:ext>
            </a:extLst>
          </p:cNvPr>
          <p:cNvSpPr>
            <a:spLocks noGrp="1"/>
          </p:cNvSpPr>
          <p:nvPr>
            <p:ph type="title"/>
          </p:nvPr>
        </p:nvSpPr>
        <p:spPr>
          <a:xfrm>
            <a:off x="1543050" y="199482"/>
            <a:ext cx="4682259" cy="1184055"/>
          </a:xfrm>
        </p:spPr>
        <p:txBody>
          <a:bodyPr>
            <a:normAutofit/>
          </a:bodyPr>
          <a:lstStyle/>
          <a:p>
            <a:r>
              <a:rPr lang="en-US" sz="3600"/>
              <a:t>ZipServe</a:t>
            </a:r>
          </a:p>
        </p:txBody>
      </p:sp>
      <p:pic>
        <p:nvPicPr>
          <p:cNvPr id="7" name="Picture 6">
            <a:extLst>
              <a:ext uri="{FF2B5EF4-FFF2-40B4-BE49-F238E27FC236}">
                <a16:creationId xmlns:a16="http://schemas.microsoft.com/office/drawing/2014/main" id="{28EDDAF9-5729-711A-CE32-A6AE9D9F245E}"/>
              </a:ext>
            </a:extLst>
          </p:cNvPr>
          <p:cNvPicPr>
            <a:picLocks noChangeAspect="1"/>
          </p:cNvPicPr>
          <p:nvPr/>
        </p:nvPicPr>
        <p:blipFill>
          <a:blip r:embed="rId4"/>
          <a:stretch>
            <a:fillRect/>
          </a:stretch>
        </p:blipFill>
        <p:spPr>
          <a:xfrm>
            <a:off x="86735" y="4286778"/>
            <a:ext cx="7321937" cy="1053612"/>
          </a:xfrm>
          <a:prstGeom prst="rect">
            <a:avLst/>
          </a:prstGeom>
        </p:spPr>
      </p:pic>
      <p:pic>
        <p:nvPicPr>
          <p:cNvPr id="9" name="Picture 8">
            <a:extLst>
              <a:ext uri="{FF2B5EF4-FFF2-40B4-BE49-F238E27FC236}">
                <a16:creationId xmlns:a16="http://schemas.microsoft.com/office/drawing/2014/main" id="{F62F4000-04B5-3B5F-EFA4-BC23F43704EC}"/>
              </a:ext>
            </a:extLst>
          </p:cNvPr>
          <p:cNvPicPr>
            <a:picLocks noChangeAspect="1"/>
          </p:cNvPicPr>
          <p:nvPr/>
        </p:nvPicPr>
        <p:blipFill>
          <a:blip r:embed="rId5"/>
          <a:stretch>
            <a:fillRect/>
          </a:stretch>
        </p:blipFill>
        <p:spPr>
          <a:xfrm>
            <a:off x="86735" y="5468277"/>
            <a:ext cx="7379190" cy="994263"/>
          </a:xfrm>
          <a:prstGeom prst="rect">
            <a:avLst/>
          </a:prstGeom>
        </p:spPr>
      </p:pic>
      <p:pic>
        <p:nvPicPr>
          <p:cNvPr id="11" name="Picture 10">
            <a:extLst>
              <a:ext uri="{FF2B5EF4-FFF2-40B4-BE49-F238E27FC236}">
                <a16:creationId xmlns:a16="http://schemas.microsoft.com/office/drawing/2014/main" id="{BAFBA4C8-4A78-8800-2E9E-117D78A775EE}"/>
              </a:ext>
            </a:extLst>
          </p:cNvPr>
          <p:cNvPicPr>
            <a:picLocks noChangeAspect="1"/>
          </p:cNvPicPr>
          <p:nvPr/>
        </p:nvPicPr>
        <p:blipFill>
          <a:blip r:embed="rId6">
            <a:alphaModFix amt="45000"/>
          </a:blip>
          <a:stretch>
            <a:fillRect/>
          </a:stretch>
        </p:blipFill>
        <p:spPr>
          <a:xfrm>
            <a:off x="151677" y="105371"/>
            <a:ext cx="984260" cy="898333"/>
          </a:xfrm>
          <a:prstGeom prst="rect">
            <a:avLst/>
          </a:prstGeom>
        </p:spPr>
      </p:pic>
      <p:sp>
        <p:nvSpPr>
          <p:cNvPr id="15" name="Content Placeholder 14">
            <a:extLst>
              <a:ext uri="{FF2B5EF4-FFF2-40B4-BE49-F238E27FC236}">
                <a16:creationId xmlns:a16="http://schemas.microsoft.com/office/drawing/2014/main" id="{CE91379E-5B94-875C-B38C-BA1CFD822C95}"/>
              </a:ext>
            </a:extLst>
          </p:cNvPr>
          <p:cNvSpPr>
            <a:spLocks noGrp="1"/>
          </p:cNvSpPr>
          <p:nvPr>
            <p:ph idx="1"/>
          </p:nvPr>
        </p:nvSpPr>
        <p:spPr>
          <a:xfrm>
            <a:off x="86735" y="1481155"/>
            <a:ext cx="8724756" cy="2708005"/>
          </a:xfrm>
        </p:spPr>
        <p:txBody>
          <a:bodyPr>
            <a:normAutofit lnSpcReduction="10000"/>
          </a:bodyPr>
          <a:lstStyle/>
          <a:p>
            <a:r>
              <a:rPr lang="en-US" sz="2400" dirty="0" err="1">
                <a:latin typeface="Rockwell" panose="02060603020205020403" pitchFamily="18" charset="0"/>
              </a:rPr>
              <a:t>ZipServe</a:t>
            </a:r>
            <a:r>
              <a:rPr lang="en-US" sz="2400" dirty="0">
                <a:latin typeface="Rockwell" panose="02060603020205020403" pitchFamily="18" charset="0"/>
              </a:rPr>
              <a:t> offers a one-stop shop for Reserve Sailors to find and apply for various orders. </a:t>
            </a:r>
          </a:p>
          <a:p>
            <a:r>
              <a:rPr lang="en-US" sz="2400" dirty="0">
                <a:latin typeface="Rockwell" panose="02060603020205020403" pitchFamily="18" charset="0"/>
              </a:rPr>
              <a:t>AT, ADOS, Recall, IDTT, ADT</a:t>
            </a:r>
          </a:p>
          <a:p>
            <a:r>
              <a:rPr lang="en-US" sz="2400" dirty="0" err="1">
                <a:solidFill>
                  <a:schemeClr val="bg2"/>
                </a:solidFill>
                <a:latin typeface="Rockwell" panose="02060603020205020403" pitchFamily="18" charset="0"/>
              </a:rPr>
              <a:t>ZipServe</a:t>
            </a:r>
            <a:r>
              <a:rPr lang="en-US" sz="2400" dirty="0">
                <a:solidFill>
                  <a:schemeClr val="bg2"/>
                </a:solidFill>
                <a:latin typeface="Rockwell" panose="02060603020205020403" pitchFamily="18" charset="0"/>
              </a:rPr>
              <a:t> connects qualified, motivated Reservists with short-term or long-term opportunities.  Whether you are looking to gain experience, get paid, and contribute to the mission, </a:t>
            </a:r>
            <a:r>
              <a:rPr lang="en-US" sz="2400" dirty="0" err="1">
                <a:solidFill>
                  <a:schemeClr val="bg2"/>
                </a:solidFill>
                <a:latin typeface="Rockwell" panose="02060603020205020403" pitchFamily="18" charset="0"/>
              </a:rPr>
              <a:t>ZipServe</a:t>
            </a:r>
            <a:r>
              <a:rPr lang="en-US" sz="2400" dirty="0">
                <a:solidFill>
                  <a:schemeClr val="bg2"/>
                </a:solidFill>
                <a:latin typeface="Rockwell" panose="02060603020205020403" pitchFamily="18" charset="0"/>
              </a:rPr>
              <a:t> makes it easy to find and apply for orders.</a:t>
            </a:r>
            <a:endParaRPr lang="en-US" sz="2400" dirty="0">
              <a:solidFill>
                <a:schemeClr val="bg2"/>
              </a:solidFill>
            </a:endParaRPr>
          </a:p>
          <a:p>
            <a:endParaRPr lang="en-US" dirty="0">
              <a:latin typeface="Rockwell" panose="02060603020205020403" pitchFamily="18" charset="0"/>
            </a:endParaRPr>
          </a:p>
        </p:txBody>
      </p:sp>
    </p:spTree>
    <p:extLst>
      <p:ext uri="{BB962C8B-B14F-4D97-AF65-F5344CB8AC3E}">
        <p14:creationId xmlns:p14="http://schemas.microsoft.com/office/powerpoint/2010/main" val="224052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34290-FD32-1ABD-0062-88218D99ED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391C35-C1F7-4E01-0D91-62DEAD731DCD}"/>
              </a:ext>
            </a:extLst>
          </p:cNvPr>
          <p:cNvSpPr txBox="1"/>
          <p:nvPr/>
        </p:nvSpPr>
        <p:spPr>
          <a:xfrm>
            <a:off x="4826071" y="1649647"/>
            <a:ext cx="3569784" cy="2554545"/>
          </a:xfrm>
          <a:prstGeom prst="rect">
            <a:avLst/>
          </a:prstGeom>
          <a:noFill/>
        </p:spPr>
        <p:txBody>
          <a:bodyPr wrap="square">
            <a:spAutoFit/>
          </a:bodyPr>
          <a:lstStyle/>
          <a:p>
            <a:pPr algn="ctr"/>
            <a:r>
              <a:rPr lang="en-US" sz="3200" dirty="0">
                <a:latin typeface="Rockwell Condensed" panose="02060603050405020104" pitchFamily="18" charset="0"/>
                <a:cs typeface="Forte Forward" panose="020F0502020204030204" pitchFamily="2" charset="0"/>
              </a:rPr>
              <a:t>“CNO has set the course: Sailors first, </a:t>
            </a:r>
            <a:br>
              <a:rPr lang="en-US" sz="3200" dirty="0">
                <a:latin typeface="Rockwell Condensed" panose="02060603050405020104" pitchFamily="18" charset="0"/>
                <a:cs typeface="Forte Forward" panose="020F0502020204030204" pitchFamily="2" charset="0"/>
              </a:rPr>
            </a:br>
            <a:r>
              <a:rPr lang="en-US" sz="3200" dirty="0">
                <a:latin typeface="Rockwell Condensed" panose="02060603050405020104" pitchFamily="18" charset="0"/>
                <a:cs typeface="Forte Forward" panose="020F0502020204030204" pitchFamily="2" charset="0"/>
              </a:rPr>
              <a:t>relentless readiness, </a:t>
            </a:r>
            <a:br>
              <a:rPr lang="en-US" sz="3200" dirty="0">
                <a:latin typeface="Rockwell Condensed" panose="02060603050405020104" pitchFamily="18" charset="0"/>
                <a:cs typeface="Forte Forward" panose="020F0502020204030204" pitchFamily="2" charset="0"/>
              </a:rPr>
            </a:br>
            <a:r>
              <a:rPr lang="en-US" sz="3200" dirty="0">
                <a:latin typeface="Rockwell Condensed" panose="02060603050405020104" pitchFamily="18" charset="0"/>
                <a:cs typeface="Forte Forward" panose="020F0502020204030204" pitchFamily="2" charset="0"/>
              </a:rPr>
              <a:t>rapid modernization, and combat credibility.”</a:t>
            </a:r>
          </a:p>
        </p:txBody>
      </p:sp>
      <p:sp>
        <p:nvSpPr>
          <p:cNvPr id="2" name="TextBox 1">
            <a:extLst>
              <a:ext uri="{FF2B5EF4-FFF2-40B4-BE49-F238E27FC236}">
                <a16:creationId xmlns:a16="http://schemas.microsoft.com/office/drawing/2014/main" id="{B28D0F75-1113-2EEB-E8B0-08C6BEE0694E}"/>
              </a:ext>
            </a:extLst>
          </p:cNvPr>
          <p:cNvSpPr txBox="1"/>
          <p:nvPr/>
        </p:nvSpPr>
        <p:spPr>
          <a:xfrm>
            <a:off x="4905681" y="4314740"/>
            <a:ext cx="3623022" cy="1323439"/>
          </a:xfrm>
          <a:prstGeom prst="rect">
            <a:avLst/>
          </a:prstGeom>
          <a:noFill/>
        </p:spPr>
        <p:txBody>
          <a:bodyPr wrap="square" rtlCol="0">
            <a:spAutoFit/>
          </a:bodyPr>
          <a:lstStyle/>
          <a:p>
            <a:endParaRPr lang="en-US" sz="2000" i="1" dirty="0">
              <a:latin typeface="Rockwell Condensed" panose="02060603050405020104" pitchFamily="18" charset="0"/>
            </a:endParaRPr>
          </a:p>
          <a:p>
            <a:r>
              <a:rPr lang="en-US" sz="2000" dirty="0">
                <a:latin typeface="Rockwell Condensed" panose="02060603050405020104" pitchFamily="18" charset="0"/>
              </a:rPr>
              <a:t>Rear Admiral Richard S. Lofgren</a:t>
            </a:r>
          </a:p>
          <a:p>
            <a:r>
              <a:rPr lang="en-US" sz="2000" dirty="0">
                <a:latin typeface="Rockwell Condensed" panose="02060603050405020104" pitchFamily="18" charset="0"/>
              </a:rPr>
              <a:t>Acting Chief of Navy Reserve</a:t>
            </a:r>
          </a:p>
          <a:p>
            <a:r>
              <a:rPr lang="en-US" sz="2000" dirty="0">
                <a:latin typeface="Rockwell Condensed" panose="02060603050405020104" pitchFamily="18" charset="0"/>
              </a:rPr>
              <a:t>Acting Commander, Navy Reserve Force</a:t>
            </a:r>
          </a:p>
        </p:txBody>
      </p:sp>
      <p:pic>
        <p:nvPicPr>
          <p:cNvPr id="5" name="Picture 4" descr="A person in a military uniform&#10;&#10;AI-generated content may be incorrect.">
            <a:extLst>
              <a:ext uri="{FF2B5EF4-FFF2-40B4-BE49-F238E27FC236}">
                <a16:creationId xmlns:a16="http://schemas.microsoft.com/office/drawing/2014/main" id="{AC4778F2-FC91-0DFE-1624-3F8FB13BB7F1}"/>
              </a:ext>
            </a:extLst>
          </p:cNvPr>
          <p:cNvPicPr>
            <a:picLocks noChangeAspect="1"/>
          </p:cNvPicPr>
          <p:nvPr/>
        </p:nvPicPr>
        <p:blipFill>
          <a:blip r:embed="rId2">
            <a:extLst>
              <a:ext uri="{28A0092B-C50C-407E-A947-70E740481C1C}">
                <a14:useLocalDpi xmlns:a14="http://schemas.microsoft.com/office/drawing/2010/main" val="0"/>
              </a:ext>
            </a:extLst>
          </a:blip>
          <a:srcRect t="2341" r="5765" b="4347"/>
          <a:stretch>
            <a:fillRect/>
          </a:stretch>
        </p:blipFill>
        <p:spPr>
          <a:xfrm>
            <a:off x="116229" y="337559"/>
            <a:ext cx="4596777" cy="5960691"/>
          </a:xfrm>
          <a:prstGeom prst="rect">
            <a:avLst/>
          </a:prstGeom>
          <a:ln>
            <a:noFill/>
          </a:ln>
          <a:effectLst>
            <a:softEdge rad="112500"/>
          </a:effectLst>
        </p:spPr>
      </p:pic>
    </p:spTree>
    <p:extLst>
      <p:ext uri="{BB962C8B-B14F-4D97-AF65-F5344CB8AC3E}">
        <p14:creationId xmlns:p14="http://schemas.microsoft.com/office/powerpoint/2010/main" val="4197567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7862-8A73-7BE5-C265-A2905E9ED453}"/>
              </a:ext>
            </a:extLst>
          </p:cNvPr>
          <p:cNvSpPr>
            <a:spLocks noGrp="1"/>
          </p:cNvSpPr>
          <p:nvPr>
            <p:ph type="title"/>
          </p:nvPr>
        </p:nvSpPr>
        <p:spPr>
          <a:xfrm>
            <a:off x="140465" y="351731"/>
            <a:ext cx="7067550" cy="1184055"/>
          </a:xfrm>
        </p:spPr>
        <p:txBody>
          <a:bodyPr>
            <a:normAutofit/>
          </a:bodyPr>
          <a:lstStyle/>
          <a:p>
            <a:r>
              <a:rPr lang="en-US" sz="3600"/>
              <a:t>Participation Made Easy</a:t>
            </a:r>
          </a:p>
        </p:txBody>
      </p:sp>
      <p:pic>
        <p:nvPicPr>
          <p:cNvPr id="5" name="Content Placeholder 4">
            <a:extLst>
              <a:ext uri="{FF2B5EF4-FFF2-40B4-BE49-F238E27FC236}">
                <a16:creationId xmlns:a16="http://schemas.microsoft.com/office/drawing/2014/main" id="{BA55D65A-5C27-D477-97AE-219F47AB03FD}"/>
              </a:ext>
            </a:extLst>
          </p:cNvPr>
          <p:cNvPicPr>
            <a:picLocks noGrp="1" noChangeAspect="1"/>
          </p:cNvPicPr>
          <p:nvPr>
            <p:ph idx="1"/>
          </p:nvPr>
        </p:nvPicPr>
        <p:blipFill>
          <a:blip r:embed="rId2"/>
          <a:stretch>
            <a:fillRect/>
          </a:stretch>
        </p:blipFill>
        <p:spPr>
          <a:xfrm>
            <a:off x="140465" y="4272173"/>
            <a:ext cx="8863069" cy="2585827"/>
          </a:xfrm>
          <a:effectLst>
            <a:softEdge rad="63500"/>
          </a:effectLst>
        </p:spPr>
      </p:pic>
      <p:pic>
        <p:nvPicPr>
          <p:cNvPr id="7" name="Picture 6">
            <a:extLst>
              <a:ext uri="{FF2B5EF4-FFF2-40B4-BE49-F238E27FC236}">
                <a16:creationId xmlns:a16="http://schemas.microsoft.com/office/drawing/2014/main" id="{30B8991F-CFBC-F412-C6F8-6F25F910C4E4}"/>
              </a:ext>
            </a:extLst>
          </p:cNvPr>
          <p:cNvPicPr>
            <a:picLocks noChangeAspect="1"/>
          </p:cNvPicPr>
          <p:nvPr/>
        </p:nvPicPr>
        <p:blipFill>
          <a:blip r:embed="rId3"/>
          <a:stretch>
            <a:fillRect/>
          </a:stretch>
        </p:blipFill>
        <p:spPr>
          <a:xfrm>
            <a:off x="441986" y="1761801"/>
            <a:ext cx="1257635" cy="229775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7">
            <a:extLst>
              <a:ext uri="{FF2B5EF4-FFF2-40B4-BE49-F238E27FC236}">
                <a16:creationId xmlns:a16="http://schemas.microsoft.com/office/drawing/2014/main" id="{31EA513C-7300-6E6C-F487-8ECC5114E853}"/>
              </a:ext>
            </a:extLst>
          </p:cNvPr>
          <p:cNvSpPr txBox="1"/>
          <p:nvPr/>
        </p:nvSpPr>
        <p:spPr>
          <a:xfrm>
            <a:off x="2024009" y="1642096"/>
            <a:ext cx="6267236" cy="2523768"/>
          </a:xfrm>
          <a:prstGeom prst="rect">
            <a:avLst/>
          </a:prstGeom>
          <a:noFill/>
        </p:spPr>
        <p:txBody>
          <a:bodyPr wrap="square" rtlCol="0">
            <a:spAutoFit/>
          </a:bodyPr>
          <a:lstStyle/>
          <a:p>
            <a:pPr marL="342900" indent="-342900">
              <a:buFont typeface="Wingdings" panose="05000000000000000000" pitchFamily="2" charset="2"/>
              <a:buChar char="§"/>
            </a:pPr>
            <a:r>
              <a:rPr lang="en-US" sz="2000" dirty="0">
                <a:solidFill>
                  <a:schemeClr val="bg2"/>
                </a:solidFill>
                <a:latin typeface="Rockwell" panose="02060603020205020403" pitchFamily="18" charset="0"/>
              </a:rPr>
              <a:t>The Navy Reserve provides the ability to use your personal iOS or Android device to access Navy Flank Speed Services.</a:t>
            </a:r>
          </a:p>
          <a:p>
            <a:pPr marL="342900" indent="-342900">
              <a:buFont typeface="Wingdings" panose="05000000000000000000" pitchFamily="2" charset="2"/>
              <a:buChar char="§"/>
            </a:pPr>
            <a:r>
              <a:rPr lang="en-US" sz="2000" dirty="0">
                <a:solidFill>
                  <a:schemeClr val="bg2"/>
                </a:solidFill>
                <a:latin typeface="Rockwell" panose="02060603020205020403" pitchFamily="18" charset="0"/>
              </a:rPr>
              <a:t>Access Anywhere:  use personal devices to connect.</a:t>
            </a:r>
          </a:p>
          <a:p>
            <a:pPr marL="342900" indent="-342900">
              <a:buFont typeface="Wingdings" panose="05000000000000000000" pitchFamily="2" charset="2"/>
              <a:buChar char="§"/>
            </a:pPr>
            <a:r>
              <a:rPr lang="en-US" sz="2000" dirty="0">
                <a:solidFill>
                  <a:schemeClr val="bg2"/>
                </a:solidFill>
                <a:latin typeface="Rockwell" panose="02060603020205020403" pitchFamily="18" charset="0"/>
              </a:rPr>
              <a:t>Secure and Private:  Personal and work data remain separate, with app-specific security.</a:t>
            </a:r>
          </a:p>
          <a:p>
            <a:endParaRPr lang="en-US" dirty="0"/>
          </a:p>
        </p:txBody>
      </p:sp>
    </p:spTree>
    <p:extLst>
      <p:ext uri="{BB962C8B-B14F-4D97-AF65-F5344CB8AC3E}">
        <p14:creationId xmlns:p14="http://schemas.microsoft.com/office/powerpoint/2010/main" val="458088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88" y="453358"/>
            <a:ext cx="7067550" cy="1184055"/>
          </a:xfrm>
        </p:spPr>
        <p:txBody>
          <a:bodyPr anchor="ctr">
            <a:normAutofit/>
          </a:bodyPr>
          <a:lstStyle/>
          <a:p>
            <a:r>
              <a:rPr lang="en-US" sz="3600"/>
              <a:t>Pathways to Affiliation</a:t>
            </a:r>
          </a:p>
        </p:txBody>
      </p:sp>
      <p:sp>
        <p:nvSpPr>
          <p:cNvPr id="3" name="Content Placeholder 2"/>
          <p:cNvSpPr>
            <a:spLocks noGrp="1"/>
          </p:cNvSpPr>
          <p:nvPr>
            <p:ph sz="half" idx="1"/>
          </p:nvPr>
        </p:nvSpPr>
        <p:spPr>
          <a:xfrm>
            <a:off x="87722" y="1637413"/>
            <a:ext cx="3665571" cy="5071731"/>
          </a:xfrm>
        </p:spPr>
        <p:txBody>
          <a:bodyPr>
            <a:normAutofit/>
          </a:bodyPr>
          <a:lstStyle/>
          <a:p>
            <a:pPr marL="457200" indent="-457200" rtl="0" fontAlgn="base">
              <a:buFont typeface="+mj-lt"/>
              <a:buAutoNum type="arabicPeriod"/>
            </a:pPr>
            <a:r>
              <a:rPr lang="en-US" sz="2000" b="0" i="0" strike="noStrike" dirty="0">
                <a:effectLst/>
                <a:latin typeface="Rockwell" panose="02060603020205020403" pitchFamily="18" charset="0"/>
              </a:rPr>
              <a:t>Career Waypoints </a:t>
            </a:r>
            <a:r>
              <a:rPr lang="en-US" sz="2000" b="0" i="0" dirty="0">
                <a:effectLst/>
                <a:latin typeface="Rockwell" panose="02060603020205020403" pitchFamily="18" charset="0"/>
              </a:rPr>
              <a:t>​</a:t>
            </a:r>
          </a:p>
          <a:p>
            <a:pPr lvl="1" fontAlgn="base"/>
            <a:r>
              <a:rPr lang="en-US" sz="2000" dirty="0">
                <a:latin typeface="Rockwell" panose="02060603020205020403" pitchFamily="18" charset="0"/>
              </a:rPr>
              <a:t>Begin application 10 months from SEAOS</a:t>
            </a:r>
            <a:r>
              <a:rPr lang="en-US" sz="2000" b="0" i="0" dirty="0">
                <a:effectLst/>
                <a:latin typeface="Rockwell" panose="02060603020205020403" pitchFamily="18" charset="0"/>
              </a:rPr>
              <a:t>​</a:t>
            </a:r>
          </a:p>
          <a:p>
            <a:pPr lvl="1" fontAlgn="base"/>
            <a:r>
              <a:rPr lang="en-US" sz="2000" b="0" i="0" u="none" strike="noStrike" dirty="0">
                <a:effectLst/>
                <a:latin typeface="Rockwell" panose="02060603020205020403" pitchFamily="18" charset="0"/>
              </a:rPr>
              <a:t>Direct affiliation</a:t>
            </a:r>
            <a:r>
              <a:rPr lang="en-US" sz="2000" b="0" i="0" dirty="0">
                <a:effectLst/>
                <a:latin typeface="Rockwell" panose="02060603020205020403" pitchFamily="18" charset="0"/>
              </a:rPr>
              <a:t>​</a:t>
            </a:r>
          </a:p>
          <a:p>
            <a:pPr lvl="1" fontAlgn="base"/>
            <a:r>
              <a:rPr lang="en-US" sz="2000" b="0" i="0" u="none" strike="noStrike" dirty="0">
                <a:effectLst/>
                <a:latin typeface="Rockwell" panose="02060603020205020403" pitchFamily="18" charset="0"/>
              </a:rPr>
              <a:t>2-year deployment deferment</a:t>
            </a:r>
            <a:r>
              <a:rPr lang="en-US" sz="2000" b="0" i="0" dirty="0">
                <a:effectLst/>
                <a:latin typeface="Rockwell" panose="02060603020205020403" pitchFamily="18" charset="0"/>
              </a:rPr>
              <a:t>​</a:t>
            </a:r>
            <a:endParaRPr lang="en-US" sz="2000" b="0" i="0" u="sng" strike="noStrike" dirty="0">
              <a:effectLst/>
              <a:latin typeface="Rockwell" panose="02060603020205020403" pitchFamily="18" charset="0"/>
            </a:endParaRPr>
          </a:p>
          <a:p>
            <a:pPr marL="457200" indent="-457200" rtl="0" fontAlgn="base">
              <a:buFont typeface="+mj-lt"/>
              <a:buAutoNum type="arabicPeriod"/>
            </a:pPr>
            <a:r>
              <a:rPr lang="en-US" sz="2000" b="0" i="0" strike="noStrike" dirty="0">
                <a:effectLst/>
                <a:latin typeface="Rockwell" panose="02060603020205020403" pitchFamily="18" charset="0"/>
              </a:rPr>
              <a:t>Special Request</a:t>
            </a:r>
            <a:r>
              <a:rPr lang="en-US" sz="2000" dirty="0">
                <a:latin typeface="Rockwell" panose="02060603020205020403" pitchFamily="18" charset="0"/>
              </a:rPr>
              <a:t>           </a:t>
            </a:r>
            <a:r>
              <a:rPr lang="en-US" sz="2000" b="0" i="0" u="none" strike="noStrike" dirty="0">
                <a:effectLst/>
                <a:latin typeface="Rockwell" panose="02060603020205020403" pitchFamily="18" charset="0"/>
              </a:rPr>
              <a:t>(</a:t>
            </a:r>
            <a:r>
              <a:rPr lang="en-US" sz="2000" b="0" i="0" u="none" strike="noStrike" dirty="0" err="1">
                <a:effectLst/>
                <a:latin typeface="Rockwell" panose="02060603020205020403" pitchFamily="18" charset="0"/>
              </a:rPr>
              <a:t>ePAR</a:t>
            </a:r>
            <a:r>
              <a:rPr lang="en-US" sz="2000" dirty="0">
                <a:latin typeface="Rockwell" panose="02060603020205020403" pitchFamily="18" charset="0"/>
              </a:rPr>
              <a:t> / NAVPERS 1</a:t>
            </a:r>
            <a:r>
              <a:rPr lang="en-US" sz="2000" b="0" i="0" u="none" strike="noStrike" dirty="0">
                <a:effectLst/>
                <a:latin typeface="Rockwell" panose="02060603020205020403" pitchFamily="18" charset="0"/>
              </a:rPr>
              <a:t>306) </a:t>
            </a:r>
            <a:r>
              <a:rPr lang="en-US" sz="2000" b="0" i="0" dirty="0">
                <a:effectLst/>
                <a:latin typeface="Rockwell" panose="02060603020205020403" pitchFamily="18" charset="0"/>
              </a:rPr>
              <a:t>​</a:t>
            </a:r>
          </a:p>
          <a:p>
            <a:pPr lvl="1" fontAlgn="base"/>
            <a:r>
              <a:rPr lang="en-US" sz="2000" b="0" i="0" u="none" strike="noStrike" dirty="0">
                <a:effectLst/>
                <a:latin typeface="Rockwell" panose="02060603020205020403" pitchFamily="18" charset="0"/>
              </a:rPr>
              <a:t>Within 90 days of separation</a:t>
            </a:r>
            <a:r>
              <a:rPr lang="en-US" sz="2000" b="0" i="0" dirty="0">
                <a:effectLst/>
                <a:latin typeface="Rockwell" panose="02060603020205020403" pitchFamily="18" charset="0"/>
              </a:rPr>
              <a:t>​</a:t>
            </a:r>
          </a:p>
          <a:p>
            <a:pPr lvl="1" fontAlgn="base"/>
            <a:r>
              <a:rPr lang="en-US" sz="2000" b="0" i="0" u="none" strike="noStrike" dirty="0">
                <a:effectLst/>
                <a:latin typeface="Rockwell" panose="02060603020205020403" pitchFamily="18" charset="0"/>
              </a:rPr>
              <a:t>Outside of CWAY window </a:t>
            </a:r>
            <a:r>
              <a:rPr lang="en-US" sz="2000" b="0" i="0" dirty="0">
                <a:effectLst/>
                <a:latin typeface="Rockwell" panose="02060603020205020403" pitchFamily="18" charset="0"/>
              </a:rPr>
              <a:t>​</a:t>
            </a:r>
          </a:p>
          <a:p>
            <a:pPr lvl="1" fontAlgn="base"/>
            <a:r>
              <a:rPr lang="en-US" sz="2000" b="0" i="0" u="none" strike="noStrike" dirty="0">
                <a:effectLst/>
                <a:latin typeface="Rockwell" panose="02060603020205020403" pitchFamily="18" charset="0"/>
              </a:rPr>
              <a:t>Direct affiliation </a:t>
            </a:r>
            <a:r>
              <a:rPr lang="en-US" sz="2000" b="0" i="0" dirty="0">
                <a:effectLst/>
                <a:latin typeface="Rockwell" panose="02060603020205020403" pitchFamily="18" charset="0"/>
              </a:rPr>
              <a:t>​</a:t>
            </a:r>
          </a:p>
          <a:p>
            <a:pPr marL="457200" indent="-457200" rtl="0" fontAlgn="base">
              <a:buFont typeface="+mj-lt"/>
              <a:buAutoNum type="arabicPeriod"/>
            </a:pPr>
            <a:r>
              <a:rPr lang="en-US" sz="2000" b="0" i="0" strike="noStrike" dirty="0">
                <a:effectLst/>
                <a:latin typeface="Rockwell" panose="02060603020205020403" pitchFamily="18" charset="0"/>
              </a:rPr>
              <a:t>Navy Reserve Recruiters</a:t>
            </a:r>
            <a:endParaRPr lang="en-US" sz="2000" b="0" i="0" dirty="0">
              <a:effectLst/>
              <a:latin typeface="Rockwell" panose="02060603020205020403" pitchFamily="18" charset="0"/>
            </a:endParaRPr>
          </a:p>
          <a:p>
            <a:pPr rtl="0" fontAlgn="base">
              <a:buFont typeface="Arial" panose="020B0604020202020204" pitchFamily="34" charset="0"/>
              <a:buChar char="•"/>
            </a:pPr>
            <a:endParaRPr lang="en-US" sz="2000" b="0" i="0" dirty="0">
              <a:effectLst/>
            </a:endParaRPr>
          </a:p>
          <a:p>
            <a:endParaRPr lang="en-US" sz="2000" dirty="0"/>
          </a:p>
        </p:txBody>
      </p:sp>
      <p:pic>
        <p:nvPicPr>
          <p:cNvPr id="5" name="Picture 4">
            <a:extLst>
              <a:ext uri="{FF2B5EF4-FFF2-40B4-BE49-F238E27FC236}">
                <a16:creationId xmlns:a16="http://schemas.microsoft.com/office/drawing/2014/main" id="{322481CA-5802-FB1E-E6C5-777DE4DF4E8E}"/>
              </a:ext>
            </a:extLst>
          </p:cNvPr>
          <p:cNvPicPr>
            <a:picLocks noChangeAspect="1"/>
          </p:cNvPicPr>
          <p:nvPr/>
        </p:nvPicPr>
        <p:blipFill>
          <a:blip r:embed="rId3"/>
          <a:stretch>
            <a:fillRect/>
          </a:stretch>
        </p:blipFill>
        <p:spPr>
          <a:xfrm>
            <a:off x="3435059" y="2195019"/>
            <a:ext cx="5523366" cy="3207515"/>
          </a:xfrm>
          <a:prstGeom prst="rect">
            <a:avLst/>
          </a:prstGeom>
          <a:noFill/>
        </p:spPr>
      </p:pic>
    </p:spTree>
    <p:extLst>
      <p:ext uri="{BB962C8B-B14F-4D97-AF65-F5344CB8AC3E}">
        <p14:creationId xmlns:p14="http://schemas.microsoft.com/office/powerpoint/2010/main" val="2800757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546" y="344993"/>
            <a:ext cx="7067550" cy="1184055"/>
          </a:xfrm>
        </p:spPr>
        <p:txBody>
          <a:bodyPr anchor="ctr">
            <a:normAutofit fontScale="90000"/>
          </a:bodyPr>
          <a:lstStyle/>
          <a:p>
            <a:r>
              <a:rPr lang="en-US" dirty="0"/>
              <a:t>Military Service Obligation</a:t>
            </a:r>
            <a:br>
              <a:rPr lang="en-US" sz="2500" dirty="0"/>
            </a:br>
            <a:br>
              <a:rPr lang="en-US" sz="2500" dirty="0"/>
            </a:br>
            <a:r>
              <a:rPr lang="en-US" sz="2500" dirty="0"/>
              <a:t>Does your contract have a SELRES obligation?</a:t>
            </a:r>
          </a:p>
        </p:txBody>
      </p:sp>
      <p:sp>
        <p:nvSpPr>
          <p:cNvPr id="3" name="Content Placeholder 2"/>
          <p:cNvSpPr>
            <a:spLocks noGrp="1"/>
          </p:cNvSpPr>
          <p:nvPr>
            <p:ph sz="half" idx="1"/>
          </p:nvPr>
        </p:nvSpPr>
        <p:spPr>
          <a:xfrm>
            <a:off x="63660" y="4490902"/>
            <a:ext cx="8792803" cy="2030651"/>
          </a:xfrm>
        </p:spPr>
        <p:txBody>
          <a:bodyPr>
            <a:normAutofit lnSpcReduction="10000"/>
          </a:bodyPr>
          <a:lstStyle/>
          <a:p>
            <a:pPr rtl="0" fontAlgn="base"/>
            <a:r>
              <a:rPr lang="en-US" sz="2400" dirty="0">
                <a:latin typeface="Rockwell" panose="02060603020205020403" pitchFamily="18" charset="0"/>
              </a:rPr>
              <a:t>4-2-2 construct</a:t>
            </a:r>
          </a:p>
          <a:p>
            <a:pPr lvl="1" fontAlgn="base"/>
            <a:r>
              <a:rPr lang="en-US" sz="2000" b="0" i="0" dirty="0">
                <a:effectLst/>
                <a:latin typeface="Rockwell" panose="02060603020205020403" pitchFamily="18" charset="0"/>
              </a:rPr>
              <a:t>Minimum </a:t>
            </a:r>
            <a:r>
              <a:rPr lang="en-US" sz="2000" dirty="0">
                <a:latin typeface="Rockwell" panose="02060603020205020403" pitchFamily="18" charset="0"/>
              </a:rPr>
              <a:t>4 years of Active-Duty service</a:t>
            </a:r>
          </a:p>
          <a:p>
            <a:pPr lvl="1" fontAlgn="base"/>
            <a:r>
              <a:rPr lang="en-US" sz="2000" dirty="0">
                <a:latin typeface="Rockwell" panose="02060603020205020403" pitchFamily="18" charset="0"/>
              </a:rPr>
              <a:t>2 years in SELRES status </a:t>
            </a:r>
          </a:p>
          <a:p>
            <a:pPr lvl="1" fontAlgn="base"/>
            <a:r>
              <a:rPr lang="en-US" sz="2000" dirty="0">
                <a:latin typeface="Rockwell" panose="02060603020205020403" pitchFamily="18" charset="0"/>
              </a:rPr>
              <a:t>2 years in the IRR (virtual muster) </a:t>
            </a:r>
          </a:p>
          <a:p>
            <a:pPr rtl="0" fontAlgn="base"/>
            <a:r>
              <a:rPr lang="en-US" sz="2400" dirty="0">
                <a:latin typeface="Rockwell" panose="02060603020205020403" pitchFamily="18" charset="0"/>
              </a:rPr>
              <a:t>Block 7a of DD214 is another source for calculating </a:t>
            </a:r>
            <a:br>
              <a:rPr lang="en-US" sz="2400" dirty="0">
                <a:latin typeface="Rockwell" panose="02060603020205020403" pitchFamily="18" charset="0"/>
              </a:rPr>
            </a:br>
            <a:r>
              <a:rPr lang="en-US" sz="2400" dirty="0">
                <a:latin typeface="Rockwell" panose="02060603020205020403" pitchFamily="18" charset="0"/>
              </a:rPr>
              <a:t>MSO</a:t>
            </a:r>
          </a:p>
        </p:txBody>
      </p:sp>
      <p:pic>
        <p:nvPicPr>
          <p:cNvPr id="5" name="Picture 4">
            <a:extLst>
              <a:ext uri="{FF2B5EF4-FFF2-40B4-BE49-F238E27FC236}">
                <a16:creationId xmlns:a16="http://schemas.microsoft.com/office/drawing/2014/main" id="{5B2545E6-DDC7-C382-C676-E3612C134B47}"/>
              </a:ext>
            </a:extLst>
          </p:cNvPr>
          <p:cNvPicPr>
            <a:picLocks noChangeAspect="1"/>
          </p:cNvPicPr>
          <p:nvPr/>
        </p:nvPicPr>
        <p:blipFill>
          <a:blip r:embed="rId3"/>
          <a:srcRect b="2125"/>
          <a:stretch/>
        </p:blipFill>
        <p:spPr>
          <a:xfrm>
            <a:off x="1142769" y="1620726"/>
            <a:ext cx="6039312" cy="2834640"/>
          </a:xfrm>
          <a:prstGeom prst="rect">
            <a:avLst/>
          </a:prstGeom>
          <a:noFill/>
        </p:spPr>
      </p:pic>
    </p:spTree>
    <p:extLst>
      <p:ext uri="{BB962C8B-B14F-4D97-AF65-F5344CB8AC3E}">
        <p14:creationId xmlns:p14="http://schemas.microsoft.com/office/powerpoint/2010/main" val="1878744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30BA1-A7E9-0071-8CBC-B6AACD758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A9ED5-793B-A173-9815-EC1AF6475417}"/>
              </a:ext>
            </a:extLst>
          </p:cNvPr>
          <p:cNvSpPr>
            <a:spLocks noGrp="1"/>
          </p:cNvSpPr>
          <p:nvPr>
            <p:ph type="title"/>
          </p:nvPr>
        </p:nvSpPr>
        <p:spPr>
          <a:xfrm>
            <a:off x="628650" y="365128"/>
            <a:ext cx="7067550" cy="1184055"/>
          </a:xfrm>
        </p:spPr>
        <p:txBody>
          <a:bodyPr anchor="ctr">
            <a:normAutofit/>
          </a:bodyPr>
          <a:lstStyle/>
          <a:p>
            <a:r>
              <a:rPr lang="en-US" sz="3600">
                <a:latin typeface="Rockwell"/>
              </a:rPr>
              <a:t>NRRC E-Talent POCs </a:t>
            </a:r>
            <a:endParaRPr lang="en-US" sz="3600"/>
          </a:p>
        </p:txBody>
      </p:sp>
      <p:sp>
        <p:nvSpPr>
          <p:cNvPr id="6" name="Content Placeholder 5">
            <a:extLst>
              <a:ext uri="{FF2B5EF4-FFF2-40B4-BE49-F238E27FC236}">
                <a16:creationId xmlns:a16="http://schemas.microsoft.com/office/drawing/2014/main" id="{CF0ADD44-4FA5-3651-F0B6-A67FE62AA627}"/>
              </a:ext>
            </a:extLst>
          </p:cNvPr>
          <p:cNvSpPr>
            <a:spLocks noGrp="1"/>
          </p:cNvSpPr>
          <p:nvPr>
            <p:ph sz="half" idx="1"/>
          </p:nvPr>
        </p:nvSpPr>
        <p:spPr>
          <a:xfrm>
            <a:off x="628649" y="1825627"/>
            <a:ext cx="7845109" cy="4117975"/>
          </a:xfrm>
        </p:spPr>
        <p:txBody>
          <a:bodyPr vert="horz" lIns="91440" tIns="45720" rIns="91440" bIns="45720" rtlCol="0" anchor="t">
            <a:normAutofit fontScale="55000" lnSpcReduction="20000"/>
          </a:bodyPr>
          <a:lstStyle/>
          <a:p>
            <a:r>
              <a:rPr lang="en-US" dirty="0">
                <a:latin typeface="Segoe UI"/>
                <a:cs typeface="Segoe UI"/>
              </a:rPr>
              <a:t>NRRC E-Talent: </a:t>
            </a:r>
            <a:endParaRPr lang="en-US" dirty="0"/>
          </a:p>
          <a:p>
            <a:pPr lvl="1"/>
            <a:r>
              <a:rPr lang="en-US" dirty="0">
                <a:latin typeface="Segoe UI"/>
                <a:cs typeface="Segoe UI"/>
                <a:hlinkClick r:id="rId3"/>
              </a:rPr>
              <a:t>nrrc_etalent@us.navy.mil</a:t>
            </a:r>
            <a:endParaRPr lang="en-US" dirty="0"/>
          </a:p>
          <a:p>
            <a:pPr lvl="1"/>
            <a:r>
              <a:rPr lang="en-US" dirty="0">
                <a:latin typeface="Segoe UI"/>
                <a:cs typeface="Segoe UI"/>
              </a:rPr>
              <a:t>(901) 300-0423</a:t>
            </a:r>
          </a:p>
          <a:p>
            <a:r>
              <a:rPr lang="en-US">
                <a:latin typeface="Segoe UI"/>
                <a:cs typeface="Segoe UI"/>
              </a:rPr>
              <a:t>LCDR Victoria Blackley </a:t>
            </a:r>
            <a:endParaRPr lang="en-US" dirty="0">
              <a:latin typeface="Segoe UI"/>
              <a:cs typeface="Segoe UI"/>
            </a:endParaRPr>
          </a:p>
          <a:p>
            <a:pPr lvl="1"/>
            <a:r>
              <a:rPr lang="en-US" dirty="0">
                <a:latin typeface="Segoe UI"/>
                <a:cs typeface="Segoe UI"/>
                <a:hlinkClick r:id="rId4"/>
              </a:rPr>
              <a:t>victoria.e.blackley.mil@us.navy.mil</a:t>
            </a:r>
            <a:endParaRPr lang="en-US" dirty="0">
              <a:latin typeface="Segoe UI"/>
              <a:cs typeface="Segoe UI"/>
            </a:endParaRPr>
          </a:p>
          <a:p>
            <a:pPr lvl="1"/>
            <a:r>
              <a:rPr lang="en-US" dirty="0">
                <a:latin typeface="Segoe UI"/>
                <a:cs typeface="Segoe UI"/>
              </a:rPr>
              <a:t>(901) 874-9091</a:t>
            </a:r>
          </a:p>
          <a:p>
            <a:r>
              <a:rPr lang="en-US" dirty="0">
                <a:latin typeface="Segoe UI"/>
                <a:cs typeface="Segoe UI"/>
              </a:rPr>
              <a:t>NCC (SW) Paul A. Burke </a:t>
            </a:r>
          </a:p>
          <a:p>
            <a:pPr lvl="1"/>
            <a:r>
              <a:rPr lang="en-US" dirty="0">
                <a:latin typeface="Segoe UI"/>
                <a:cs typeface="Segoe UI"/>
                <a:hlinkClick r:id="rId5"/>
              </a:rPr>
              <a:t>paul.a.burke6.mil@us.navy.mil</a:t>
            </a:r>
            <a:endParaRPr lang="en-US" dirty="0">
              <a:latin typeface="Segoe UI"/>
              <a:cs typeface="Segoe UI"/>
            </a:endParaRPr>
          </a:p>
          <a:p>
            <a:pPr lvl="1"/>
            <a:r>
              <a:rPr lang="en-US" dirty="0">
                <a:latin typeface="Segoe UI"/>
                <a:cs typeface="Segoe UI"/>
              </a:rPr>
              <a:t>(901) 874-9250</a:t>
            </a:r>
          </a:p>
          <a:p>
            <a:pPr marL="0" indent="0">
              <a:buNone/>
            </a:pPr>
            <a:endParaRPr lang="en-US">
              <a:latin typeface="Segoe UI"/>
              <a:cs typeface="Segoe UI"/>
            </a:endParaRPr>
          </a:p>
          <a:p>
            <a:pPr marL="0" indent="0">
              <a:buNone/>
            </a:pPr>
            <a:r>
              <a:rPr lang="en-US">
                <a:latin typeface="Segoe UI"/>
                <a:cs typeface="Segoe UI"/>
              </a:rPr>
              <a:t>Please include the following information in an email so that E-Talent can forward your details to the benefits advisor nearest to you:</a:t>
            </a:r>
            <a:endParaRPr lang="en-US"/>
          </a:p>
          <a:p>
            <a:pPr lvl="1"/>
            <a:r>
              <a:rPr lang="en-US" dirty="0">
                <a:latin typeface="Segoe UI"/>
                <a:cs typeface="Segoe UI"/>
              </a:rPr>
              <a:t>Name </a:t>
            </a:r>
          </a:p>
          <a:p>
            <a:pPr lvl="1"/>
            <a:r>
              <a:rPr lang="en-US" dirty="0">
                <a:latin typeface="Segoe UI"/>
                <a:cs typeface="Segoe UI"/>
              </a:rPr>
              <a:t>Address</a:t>
            </a:r>
          </a:p>
          <a:p>
            <a:pPr lvl="1"/>
            <a:r>
              <a:rPr lang="en-US" dirty="0">
                <a:latin typeface="Segoe UI"/>
                <a:cs typeface="Segoe UI"/>
              </a:rPr>
              <a:t>Phone </a:t>
            </a:r>
          </a:p>
          <a:p>
            <a:pPr lvl="1"/>
            <a:r>
              <a:rPr lang="en-US" dirty="0">
                <a:latin typeface="Segoe UI"/>
                <a:cs typeface="Segoe UI"/>
              </a:rPr>
              <a:t>Email</a:t>
            </a:r>
          </a:p>
          <a:p>
            <a:pPr lvl="1"/>
            <a:r>
              <a:rPr lang="en-US" dirty="0">
                <a:latin typeface="Segoe UI"/>
                <a:cs typeface="Segoe UI"/>
              </a:rPr>
              <a:t>Current duty station (if applicable)</a:t>
            </a:r>
          </a:p>
          <a:p>
            <a:pPr lvl="1"/>
            <a:r>
              <a:rPr lang="en-US" dirty="0">
                <a:latin typeface="Segoe UI"/>
                <a:cs typeface="Segoe UI"/>
              </a:rPr>
              <a:t>Best time/method of contact</a:t>
            </a:r>
          </a:p>
        </p:txBody>
      </p:sp>
    </p:spTree>
    <p:extLst>
      <p:ext uri="{BB962C8B-B14F-4D97-AF65-F5344CB8AC3E}">
        <p14:creationId xmlns:p14="http://schemas.microsoft.com/office/powerpoint/2010/main" val="1095882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DF2D-CD29-3C69-59E0-7D09CA071492}"/>
              </a:ext>
            </a:extLst>
          </p:cNvPr>
          <p:cNvSpPr>
            <a:spLocks noGrp="1"/>
          </p:cNvSpPr>
          <p:nvPr>
            <p:ph type="title"/>
          </p:nvPr>
        </p:nvSpPr>
        <p:spPr>
          <a:xfrm>
            <a:off x="167834" y="66215"/>
            <a:ext cx="7067550" cy="1184055"/>
          </a:xfrm>
        </p:spPr>
        <p:txBody>
          <a:bodyPr>
            <a:normAutofit/>
          </a:bodyPr>
          <a:lstStyle/>
          <a:p>
            <a:r>
              <a:rPr lang="en-US" sz="3600" b="0" i="0" u="none" strike="noStrike">
                <a:effectLst/>
              </a:rPr>
              <a:t>Onboarding Website</a:t>
            </a:r>
            <a:endParaRPr lang="en-US" sz="3600"/>
          </a:p>
        </p:txBody>
      </p:sp>
      <p:pic>
        <p:nvPicPr>
          <p:cNvPr id="7" name="Picture 6" descr="Qr code">
            <a:extLst>
              <a:ext uri="{FF2B5EF4-FFF2-40B4-BE49-F238E27FC236}">
                <a16:creationId xmlns:a16="http://schemas.microsoft.com/office/drawing/2014/main" id="{5E4F592B-B7B2-7DF4-1B1C-D52CE5F3E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972" y="4742869"/>
            <a:ext cx="1171575" cy="1171575"/>
          </a:xfrm>
          <a:prstGeom prst="rect">
            <a:avLst/>
          </a:prstGeom>
        </p:spPr>
      </p:pic>
      <p:sp>
        <p:nvSpPr>
          <p:cNvPr id="15" name="Content Placeholder 14">
            <a:extLst>
              <a:ext uri="{FF2B5EF4-FFF2-40B4-BE49-F238E27FC236}">
                <a16:creationId xmlns:a16="http://schemas.microsoft.com/office/drawing/2014/main" id="{46E816B1-473D-53ED-3AE6-93920567C082}"/>
              </a:ext>
            </a:extLst>
          </p:cNvPr>
          <p:cNvSpPr>
            <a:spLocks noGrp="1"/>
          </p:cNvSpPr>
          <p:nvPr>
            <p:ph idx="1"/>
          </p:nvPr>
        </p:nvSpPr>
        <p:spPr>
          <a:xfrm>
            <a:off x="6321744" y="1752543"/>
            <a:ext cx="2454793" cy="2461260"/>
          </a:xfrm>
        </p:spPr>
        <p:txBody>
          <a:bodyPr>
            <a:normAutofit/>
          </a:bodyPr>
          <a:lstStyle/>
          <a:p>
            <a:r>
              <a:rPr lang="en-US" sz="2000">
                <a:latin typeface="Rockwell" panose="02060603020205020403" pitchFamily="18" charset="0"/>
              </a:rPr>
              <a:t>Centralized information to help you each step of the way</a:t>
            </a:r>
          </a:p>
          <a:p>
            <a:r>
              <a:rPr lang="en-US" sz="2000">
                <a:latin typeface="Rockwell" panose="02060603020205020403" pitchFamily="18" charset="0"/>
              </a:rPr>
              <a:t>Use this website as a great starting point</a:t>
            </a:r>
          </a:p>
        </p:txBody>
      </p:sp>
      <p:grpSp>
        <p:nvGrpSpPr>
          <p:cNvPr id="18" name="Group 17">
            <a:extLst>
              <a:ext uri="{FF2B5EF4-FFF2-40B4-BE49-F238E27FC236}">
                <a16:creationId xmlns:a16="http://schemas.microsoft.com/office/drawing/2014/main" id="{D60D6366-09BF-B6EC-A149-E6EC38D387FE}"/>
              </a:ext>
            </a:extLst>
          </p:cNvPr>
          <p:cNvGrpSpPr/>
          <p:nvPr/>
        </p:nvGrpSpPr>
        <p:grpSpPr>
          <a:xfrm>
            <a:off x="167834" y="1354640"/>
            <a:ext cx="5946716" cy="4480614"/>
            <a:chOff x="167834" y="1354640"/>
            <a:chExt cx="5946716" cy="4480614"/>
          </a:xfrm>
        </p:grpSpPr>
        <p:pic>
          <p:nvPicPr>
            <p:cNvPr id="13" name="Picture 12">
              <a:extLst>
                <a:ext uri="{FF2B5EF4-FFF2-40B4-BE49-F238E27FC236}">
                  <a16:creationId xmlns:a16="http://schemas.microsoft.com/office/drawing/2014/main" id="{06222463-C606-03BA-AFEB-F8B1DC67C66F}"/>
                </a:ext>
              </a:extLst>
            </p:cNvPr>
            <p:cNvPicPr>
              <a:picLocks noChangeAspect="1"/>
            </p:cNvPicPr>
            <p:nvPr/>
          </p:nvPicPr>
          <p:blipFill>
            <a:blip r:embed="rId4"/>
            <a:stretch>
              <a:fillRect/>
            </a:stretch>
          </p:blipFill>
          <p:spPr>
            <a:xfrm>
              <a:off x="167834" y="1354640"/>
              <a:ext cx="5946716" cy="4480614"/>
            </a:xfrm>
            <a:prstGeom prst="rect">
              <a:avLst/>
            </a:prstGeom>
          </p:spPr>
        </p:pic>
        <p:sp>
          <p:nvSpPr>
            <p:cNvPr id="16" name="Oval 15">
              <a:extLst>
                <a:ext uri="{FF2B5EF4-FFF2-40B4-BE49-F238E27FC236}">
                  <a16:creationId xmlns:a16="http://schemas.microsoft.com/office/drawing/2014/main" id="{9AC1C2BF-F3AC-1EE0-3DEE-B846D9CFA3BA}"/>
                </a:ext>
              </a:extLst>
            </p:cNvPr>
            <p:cNvSpPr/>
            <p:nvPr/>
          </p:nvSpPr>
          <p:spPr>
            <a:xfrm>
              <a:off x="3029997" y="1956475"/>
              <a:ext cx="499730" cy="287079"/>
            </a:xfrm>
            <a:prstGeom prst="ellipse">
              <a:avLst/>
            </a:prstGeom>
            <a:noFill/>
            <a:ln w="3810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Arrow: Striped Right 16">
              <a:extLst>
                <a:ext uri="{FF2B5EF4-FFF2-40B4-BE49-F238E27FC236}">
                  <a16:creationId xmlns:a16="http://schemas.microsoft.com/office/drawing/2014/main" id="{671867AC-5398-E871-A253-FD2BDB9961CB}"/>
                </a:ext>
              </a:extLst>
            </p:cNvPr>
            <p:cNvSpPr/>
            <p:nvPr/>
          </p:nvSpPr>
          <p:spPr>
            <a:xfrm rot="3006626">
              <a:off x="3373520" y="2247489"/>
              <a:ext cx="637954" cy="542359"/>
            </a:xfrm>
            <a:prstGeom prst="striped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0F830301-3C7B-CA5C-DD5B-8D4123192A8D}"/>
              </a:ext>
            </a:extLst>
          </p:cNvPr>
          <p:cNvPicPr>
            <a:picLocks noChangeAspect="1"/>
          </p:cNvPicPr>
          <p:nvPr/>
        </p:nvPicPr>
        <p:blipFill>
          <a:blip r:embed="rId5"/>
          <a:stretch>
            <a:fillRect/>
          </a:stretch>
        </p:blipFill>
        <p:spPr>
          <a:xfrm>
            <a:off x="3918452" y="2747435"/>
            <a:ext cx="2389966" cy="3990389"/>
          </a:xfrm>
          <a:prstGeom prst="rect">
            <a:avLst/>
          </a:prstGeom>
        </p:spPr>
      </p:pic>
    </p:spTree>
    <p:extLst>
      <p:ext uri="{BB962C8B-B14F-4D97-AF65-F5344CB8AC3E}">
        <p14:creationId xmlns:p14="http://schemas.microsoft.com/office/powerpoint/2010/main" val="4268482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569" y="463513"/>
            <a:ext cx="7067550" cy="1184055"/>
          </a:xfrm>
        </p:spPr>
        <p:txBody>
          <a:bodyPr>
            <a:normAutofit/>
          </a:bodyPr>
          <a:lstStyle/>
          <a:p>
            <a:r>
              <a:rPr lang="en-US" sz="3600"/>
              <a:t>Review and Summary</a:t>
            </a:r>
          </a:p>
        </p:txBody>
      </p:sp>
      <p:sp>
        <p:nvSpPr>
          <p:cNvPr id="3" name="Content Placeholder 2"/>
          <p:cNvSpPr>
            <a:spLocks noGrp="1"/>
          </p:cNvSpPr>
          <p:nvPr>
            <p:ph idx="1"/>
          </p:nvPr>
        </p:nvSpPr>
        <p:spPr/>
        <p:txBody>
          <a:bodyPr vert="horz" lIns="91440" tIns="45720" rIns="91440" bIns="45720" rtlCol="0" anchor="t">
            <a:normAutofit/>
          </a:bodyPr>
          <a:lstStyle/>
          <a:p>
            <a:pPr>
              <a:buFont typeface="Arial" panose="020B0604020202020204" pitchFamily="34" charset="0"/>
              <a:buChar char="•"/>
            </a:pPr>
            <a:r>
              <a:rPr lang="en-US" sz="2400" dirty="0">
                <a:latin typeface="Rockwell"/>
                <a:cs typeface="Segoe UI"/>
              </a:rPr>
              <a:t>Benefits of Reserve Affiliation</a:t>
            </a:r>
            <a:endParaRPr lang="en-US" dirty="0"/>
          </a:p>
          <a:p>
            <a:pPr>
              <a:buFont typeface="Arial" panose="020B0604020202020204" pitchFamily="34" charset="0"/>
              <a:buChar char="•"/>
            </a:pPr>
            <a:r>
              <a:rPr lang="en-US" sz="2400" dirty="0">
                <a:latin typeface="Rockwell"/>
                <a:cs typeface="Segoe UI"/>
              </a:rPr>
              <a:t>Basic SELRES Obligations</a:t>
            </a:r>
          </a:p>
          <a:p>
            <a:pPr>
              <a:buFont typeface="Arial" panose="020B0604020202020204" pitchFamily="34" charset="0"/>
              <a:buChar char="•"/>
            </a:pPr>
            <a:r>
              <a:rPr lang="en-US" sz="2400" dirty="0">
                <a:latin typeface="Rockwell"/>
                <a:cs typeface="Segoe UI"/>
              </a:rPr>
              <a:t>Unit Assignment and NRC Locations</a:t>
            </a:r>
          </a:p>
          <a:p>
            <a:pPr>
              <a:buFont typeface="Arial" panose="020B0604020202020204" pitchFamily="34" charset="0"/>
              <a:buChar char="•"/>
            </a:pPr>
            <a:r>
              <a:rPr lang="en-US" sz="2400" dirty="0">
                <a:latin typeface="Rockwell"/>
                <a:cs typeface="Segoe UI"/>
              </a:rPr>
              <a:t>Full-Time Opportunities</a:t>
            </a:r>
          </a:p>
          <a:p>
            <a:pPr>
              <a:buFont typeface="Arial" panose="020B0604020202020204" pitchFamily="34" charset="0"/>
              <a:buChar char="•"/>
            </a:pPr>
            <a:r>
              <a:rPr lang="en-US" sz="2400" dirty="0">
                <a:latin typeface="Rockwell"/>
                <a:cs typeface="Segoe UI"/>
              </a:rPr>
              <a:t>Military Service Obligation (MSO)</a:t>
            </a:r>
          </a:p>
          <a:p>
            <a:pPr>
              <a:buFont typeface="Arial" panose="020B0604020202020204" pitchFamily="34" charset="0"/>
              <a:buChar char="•"/>
            </a:pPr>
            <a:r>
              <a:rPr lang="en-US" sz="2400" dirty="0">
                <a:latin typeface="Rockwell"/>
                <a:cs typeface="Segoe UI"/>
              </a:rPr>
              <a:t>Resources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marL="0" indent="0">
              <a:buNone/>
            </a:pPr>
            <a:endParaRPr lang="en-US"/>
          </a:p>
          <a:p>
            <a:pPr marL="0" indent="0">
              <a:buNone/>
            </a:pPr>
            <a:endParaRPr lang="en-US"/>
          </a:p>
          <a:p>
            <a:pPr marL="0" indent="0">
              <a:buNone/>
            </a:pPr>
            <a:endParaRPr lang="en-US"/>
          </a:p>
          <a:p>
            <a:pPr marL="0" indent="0" algn="ctr">
              <a:buNone/>
            </a:pPr>
            <a:endParaRPr lang="en-US" b="1"/>
          </a:p>
        </p:txBody>
      </p:sp>
    </p:spTree>
    <p:extLst>
      <p:ext uri="{BB962C8B-B14F-4D97-AF65-F5344CB8AC3E}">
        <p14:creationId xmlns:p14="http://schemas.microsoft.com/office/powerpoint/2010/main" val="531993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C9E40-F072-9641-BAA5-7F3197505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4E386-1336-C6C7-AD58-943023368B32}"/>
              </a:ext>
            </a:extLst>
          </p:cNvPr>
          <p:cNvSpPr>
            <a:spLocks noGrp="1"/>
          </p:cNvSpPr>
          <p:nvPr>
            <p:ph type="title"/>
          </p:nvPr>
        </p:nvSpPr>
        <p:spPr>
          <a:xfrm>
            <a:off x="255181" y="211301"/>
            <a:ext cx="7441019" cy="1184055"/>
          </a:xfrm>
        </p:spPr>
        <p:txBody>
          <a:bodyPr>
            <a:normAutofit/>
          </a:bodyPr>
          <a:lstStyle/>
          <a:p>
            <a:r>
              <a:rPr lang="en-US" dirty="0"/>
              <a:t>Resources</a:t>
            </a:r>
          </a:p>
        </p:txBody>
      </p:sp>
      <p:sp>
        <p:nvSpPr>
          <p:cNvPr id="5" name="Content Placeholder 4">
            <a:extLst>
              <a:ext uri="{FF2B5EF4-FFF2-40B4-BE49-F238E27FC236}">
                <a16:creationId xmlns:a16="http://schemas.microsoft.com/office/drawing/2014/main" id="{CA51CF87-AB9B-EC5C-0388-C7CF26AE4659}"/>
              </a:ext>
            </a:extLst>
          </p:cNvPr>
          <p:cNvSpPr>
            <a:spLocks noGrp="1"/>
          </p:cNvSpPr>
          <p:nvPr>
            <p:ph idx="1"/>
          </p:nvPr>
        </p:nvSpPr>
        <p:spPr>
          <a:xfrm>
            <a:off x="154644" y="1314175"/>
            <a:ext cx="8341851" cy="4987271"/>
          </a:xfrm>
        </p:spPr>
        <p:txBody>
          <a:bodyPr vert="horz" lIns="91440" tIns="45720" rIns="91440" bIns="45720" rtlCol="0" anchor="t">
            <a:noAutofit/>
          </a:bodyPr>
          <a:lstStyle/>
          <a:p>
            <a:pPr>
              <a:spcAft>
                <a:spcPts val="1200"/>
              </a:spcAft>
            </a:pPr>
            <a:r>
              <a:rPr lang="en-US" sz="1600" dirty="0">
                <a:latin typeface="Rockwell" panose="02060603020205020403" pitchFamily="18" charset="0"/>
              </a:rPr>
              <a:t>Navy Reserve Onboarding:  </a:t>
            </a:r>
            <a:r>
              <a:rPr lang="en-US" sz="1600" dirty="0">
                <a:latin typeface="Rockwell" panose="02060603020205020403" pitchFamily="18" charset="0"/>
                <a:hlinkClick r:id="rId3"/>
              </a:rPr>
              <a:t>https://www.navyreserve.navy.mil/Onboarding/</a:t>
            </a:r>
            <a:endParaRPr lang="en-US" sz="1600" dirty="0">
              <a:latin typeface="Rockwell" panose="02060603020205020403" pitchFamily="18" charset="0"/>
            </a:endParaRPr>
          </a:p>
          <a:p>
            <a:pPr>
              <a:spcAft>
                <a:spcPts val="1200"/>
              </a:spcAft>
            </a:pPr>
            <a:r>
              <a:rPr lang="en-US" sz="1600" dirty="0" err="1">
                <a:latin typeface="Rockwell" panose="02060603020205020403" pitchFamily="18" charset="0"/>
              </a:rPr>
              <a:t>ZipServe</a:t>
            </a:r>
            <a:r>
              <a:rPr lang="en-US" sz="1600" dirty="0">
                <a:latin typeface="Rockwell" panose="02060603020205020403" pitchFamily="18" charset="0"/>
              </a:rPr>
              <a:t> Portal:  https://www.mynavyhr.navy.mil/ (navigate to </a:t>
            </a:r>
            <a:r>
              <a:rPr lang="en-US" sz="1600" dirty="0" err="1">
                <a:latin typeface="Rockwell" panose="02060603020205020403" pitchFamily="18" charset="0"/>
              </a:rPr>
              <a:t>ZipServe</a:t>
            </a:r>
            <a:r>
              <a:rPr lang="en-US" sz="1600" dirty="0">
                <a:latin typeface="Rockwell" panose="02060603020205020403" pitchFamily="18" charset="0"/>
              </a:rPr>
              <a:t>)</a:t>
            </a:r>
          </a:p>
          <a:p>
            <a:pPr>
              <a:spcAft>
                <a:spcPts val="1200"/>
              </a:spcAft>
            </a:pPr>
            <a:r>
              <a:rPr lang="en-US" sz="1600" dirty="0">
                <a:latin typeface="Rockwell" panose="02060603020205020403" pitchFamily="18" charset="0"/>
              </a:rPr>
              <a:t>Military Child Care (WDCC):  </a:t>
            </a:r>
            <a:r>
              <a:rPr lang="en-US" sz="1600" dirty="0">
                <a:latin typeface="Rockwell" panose="02060603020205020403" pitchFamily="18" charset="0"/>
                <a:hlinkClick r:id="rId4"/>
              </a:rPr>
              <a:t>https://www.militarychildcare.com</a:t>
            </a:r>
            <a:endParaRPr lang="en-US" sz="1600" dirty="0">
              <a:latin typeface="Rockwell" panose="02060603020205020403" pitchFamily="18" charset="0"/>
            </a:endParaRPr>
          </a:p>
          <a:p>
            <a:pPr>
              <a:spcAft>
                <a:spcPts val="1200"/>
              </a:spcAft>
            </a:pPr>
            <a:r>
              <a:rPr lang="en-US" sz="1600" dirty="0">
                <a:latin typeface="Rockwell" panose="02060603020205020403" pitchFamily="18" charset="0"/>
              </a:rPr>
              <a:t>TRICARE Reserve Select Info:  </a:t>
            </a:r>
            <a:r>
              <a:rPr lang="en-US" sz="1600" dirty="0">
                <a:latin typeface="Rockwell" panose="02060603020205020403" pitchFamily="18" charset="0"/>
                <a:hlinkClick r:id="rId5"/>
              </a:rPr>
              <a:t>https://tricare.mil/Plans/HealthPlans/TRS</a:t>
            </a:r>
            <a:endParaRPr lang="en-US" sz="1600" dirty="0">
              <a:latin typeface="Rockwell" panose="02060603020205020403" pitchFamily="18" charset="0"/>
            </a:endParaRPr>
          </a:p>
          <a:p>
            <a:pPr>
              <a:spcAft>
                <a:spcPts val="1200"/>
              </a:spcAft>
            </a:pPr>
            <a:r>
              <a:rPr lang="en-US" sz="1600" dirty="0" err="1">
                <a:latin typeface="Rockwell" panose="02060603020205020403" pitchFamily="18" charset="0"/>
              </a:rPr>
              <a:t>MyNavy</a:t>
            </a:r>
            <a:r>
              <a:rPr lang="en-US" sz="1600" dirty="0">
                <a:latin typeface="Rockwell" panose="02060603020205020403" pitchFamily="18" charset="0"/>
              </a:rPr>
              <a:t> Assignment (MNA):  </a:t>
            </a:r>
            <a:r>
              <a:rPr lang="en-US" sz="1600" dirty="0">
                <a:latin typeface="Rockwell" panose="02060603020205020403" pitchFamily="18" charset="0"/>
                <a:hlinkClick r:id="rId6"/>
              </a:rPr>
              <a:t>https://mynavyassignment.navy.mil/</a:t>
            </a:r>
            <a:endParaRPr lang="en-US" sz="1600" dirty="0">
              <a:latin typeface="Rockwell"/>
              <a:cs typeface="Segoe UI"/>
            </a:endParaRPr>
          </a:p>
          <a:p>
            <a:pPr>
              <a:spcAft>
                <a:spcPts val="1200"/>
              </a:spcAft>
            </a:pPr>
            <a:r>
              <a:rPr lang="en-US" sz="1600" dirty="0">
                <a:latin typeface="Rockwell"/>
                <a:cs typeface="Segoe UI"/>
              </a:rPr>
              <a:t>Reserve Officer Community Management: </a:t>
            </a:r>
            <a:r>
              <a:rPr lang="en-US" sz="1600" dirty="0">
                <a:latin typeface="Segoe UI"/>
                <a:cs typeface="Segoe UI"/>
                <a:hlinkClick r:id="rId7"/>
              </a:rPr>
              <a:t>https://www.mynavyhr.navy.mil/Career-Management/Community-Management/Officer/Reserve-OCM/</a:t>
            </a:r>
            <a:endParaRPr lang="en-US" sz="1600" dirty="0">
              <a:latin typeface="Segoe UI"/>
              <a:cs typeface="Segoe UI"/>
            </a:endParaRPr>
          </a:p>
          <a:p>
            <a:pPr>
              <a:spcAft>
                <a:spcPts val="1200"/>
              </a:spcAft>
            </a:pPr>
            <a:r>
              <a:rPr lang="en-US" sz="1600" dirty="0">
                <a:latin typeface="Rockwell" panose="02060603020205020403" pitchFamily="18" charset="0"/>
              </a:rPr>
              <a:t>Navy COOL &amp; USMAP:  </a:t>
            </a:r>
            <a:r>
              <a:rPr lang="en-US" sz="1600" dirty="0">
                <a:latin typeface="Rockwell" panose="02060603020205020403" pitchFamily="18" charset="0"/>
                <a:hlinkClick r:id="rId8"/>
              </a:rPr>
              <a:t>https://www.cool.osd.mil/usn/</a:t>
            </a:r>
            <a:endParaRPr lang="en-US" sz="1600" dirty="0">
              <a:latin typeface="Rockwell" panose="02060603020205020403" pitchFamily="18" charset="0"/>
            </a:endParaRPr>
          </a:p>
          <a:p>
            <a:pPr>
              <a:spcAft>
                <a:spcPts val="1200"/>
              </a:spcAft>
            </a:pPr>
            <a:r>
              <a:rPr lang="en-US" sz="1600" dirty="0">
                <a:latin typeface="Rockwell" panose="02060603020205020403" pitchFamily="18" charset="0"/>
              </a:rPr>
              <a:t>Military OneSource:  </a:t>
            </a:r>
            <a:r>
              <a:rPr lang="en-US" sz="1600" dirty="0">
                <a:latin typeface="Rockwell" panose="02060603020205020403" pitchFamily="18" charset="0"/>
                <a:hlinkClick r:id="rId9"/>
              </a:rPr>
              <a:t>https://www.militaryonesource.mil/</a:t>
            </a:r>
            <a:endParaRPr lang="en-US" sz="1600" dirty="0">
              <a:latin typeface="Rockwell" panose="02060603020205020403" pitchFamily="18" charset="0"/>
            </a:endParaRPr>
          </a:p>
          <a:p>
            <a:pPr>
              <a:spcAft>
                <a:spcPts val="1200"/>
              </a:spcAft>
            </a:pPr>
            <a:r>
              <a:rPr lang="en-US" sz="1600" dirty="0">
                <a:latin typeface="Rockwell" panose="02060603020205020403" pitchFamily="18" charset="0"/>
              </a:rPr>
              <a:t>VA Education Benefits (Post 9/11 GI Bill): </a:t>
            </a:r>
            <a:r>
              <a:rPr lang="en-US" sz="1600" dirty="0">
                <a:latin typeface="Rockwell" panose="02060603020205020403" pitchFamily="18" charset="0"/>
                <a:hlinkClick r:id="rId10"/>
              </a:rPr>
              <a:t>https://www.va.gov/education/</a:t>
            </a:r>
            <a:endParaRPr lang="en-US" sz="1600" dirty="0">
              <a:latin typeface="Rockwell" panose="02060603020205020403" pitchFamily="18" charset="0"/>
            </a:endParaRPr>
          </a:p>
          <a:p>
            <a:pPr>
              <a:spcAft>
                <a:spcPts val="1200"/>
              </a:spcAft>
            </a:pPr>
            <a:r>
              <a:rPr lang="en-US" sz="1600" dirty="0">
                <a:latin typeface="Rockwell" panose="02060603020205020403" pitchFamily="18" charset="0"/>
              </a:rPr>
              <a:t>Fleet &amp; Family Support Center (FFSC): Contact local base</a:t>
            </a:r>
          </a:p>
          <a:p>
            <a:endParaRPr lang="en-US" sz="1000" dirty="0"/>
          </a:p>
          <a:p>
            <a:endParaRPr lang="en-US" sz="1000" dirty="0"/>
          </a:p>
          <a:p>
            <a:endParaRPr lang="en-US" sz="1000" dirty="0"/>
          </a:p>
        </p:txBody>
      </p:sp>
    </p:spTree>
    <p:extLst>
      <p:ext uri="{BB962C8B-B14F-4D97-AF65-F5344CB8AC3E}">
        <p14:creationId xmlns:p14="http://schemas.microsoft.com/office/powerpoint/2010/main" val="1548287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A97C-94B7-C763-10BD-2129062D8F80}"/>
              </a:ext>
            </a:extLst>
          </p:cNvPr>
          <p:cNvSpPr>
            <a:spLocks noGrp="1"/>
          </p:cNvSpPr>
          <p:nvPr>
            <p:ph type="title"/>
          </p:nvPr>
        </p:nvSpPr>
        <p:spPr>
          <a:xfrm>
            <a:off x="1625600" y="2836972"/>
            <a:ext cx="5892799" cy="1184055"/>
          </a:xfrm>
        </p:spPr>
        <p:txBody>
          <a:bodyPr>
            <a:noAutofit/>
          </a:bodyPr>
          <a:lstStyle/>
          <a:p>
            <a:pPr algn="ctr"/>
            <a:r>
              <a:rPr lang="en-US" sz="7200"/>
              <a:t>Questions?</a:t>
            </a:r>
          </a:p>
        </p:txBody>
      </p:sp>
    </p:spTree>
    <p:extLst>
      <p:ext uri="{BB962C8B-B14F-4D97-AF65-F5344CB8AC3E}">
        <p14:creationId xmlns:p14="http://schemas.microsoft.com/office/powerpoint/2010/main" val="267565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96" y="353553"/>
            <a:ext cx="7067550" cy="1184055"/>
          </a:xfrm>
        </p:spPr>
        <p:txBody>
          <a:bodyPr>
            <a:normAutofit/>
          </a:bodyPr>
          <a:lstStyle/>
          <a:p>
            <a:r>
              <a:rPr lang="en-US" sz="3600"/>
              <a:t>Enabling Objectives</a:t>
            </a:r>
          </a:p>
        </p:txBody>
      </p:sp>
      <p:sp>
        <p:nvSpPr>
          <p:cNvPr id="3" name="Content Placeholder 2"/>
          <p:cNvSpPr>
            <a:spLocks noGrp="1"/>
          </p:cNvSpPr>
          <p:nvPr>
            <p:ph idx="1"/>
          </p:nvPr>
        </p:nvSpPr>
        <p:spPr>
          <a:xfrm>
            <a:off x="262890" y="1808210"/>
            <a:ext cx="8341851" cy="3935095"/>
          </a:xfrm>
        </p:spPr>
        <p:txBody>
          <a:bodyPr vert="horz" lIns="91440" tIns="45720" rIns="91440" bIns="45720" rtlCol="0" anchor="t">
            <a:normAutofit/>
          </a:bodyPr>
          <a:lstStyle/>
          <a:p>
            <a:r>
              <a:rPr lang="en-US" dirty="0">
                <a:latin typeface="Rockwell"/>
                <a:cs typeface="Segoe UI"/>
              </a:rPr>
              <a:t>Discuss the following:</a:t>
            </a:r>
            <a:endParaRPr lang="en-US" dirty="0">
              <a:latin typeface="Rockwell" panose="02060603020205020403" pitchFamily="18" charset="0"/>
            </a:endParaRPr>
          </a:p>
          <a:p>
            <a:pPr lvl="1">
              <a:lnSpc>
                <a:spcPct val="150000"/>
              </a:lnSpc>
            </a:pPr>
            <a:r>
              <a:rPr lang="en-US" sz="2000" dirty="0">
                <a:latin typeface="Rockwell"/>
                <a:cs typeface="Segoe UI"/>
              </a:rPr>
              <a:t>Benefits of Reserve Affiliation</a:t>
            </a:r>
          </a:p>
          <a:p>
            <a:pPr lvl="1">
              <a:lnSpc>
                <a:spcPct val="150000"/>
              </a:lnSpc>
            </a:pPr>
            <a:r>
              <a:rPr lang="en-US" sz="2000" dirty="0">
                <a:latin typeface="Rockwell"/>
                <a:cs typeface="Segoe UI"/>
              </a:rPr>
              <a:t>Opportunities and Selected Reserve (SELRES) Requirements</a:t>
            </a:r>
          </a:p>
          <a:p>
            <a:pPr lvl="1">
              <a:lnSpc>
                <a:spcPct val="150000"/>
              </a:lnSpc>
            </a:pPr>
            <a:r>
              <a:rPr lang="en-US" sz="2000" dirty="0">
                <a:latin typeface="Rockwell"/>
                <a:cs typeface="Segoe UI"/>
              </a:rPr>
              <a:t>Applying for SELRES Billets and Navy Reserve Center Locations</a:t>
            </a:r>
          </a:p>
          <a:p>
            <a:pPr lvl="1">
              <a:lnSpc>
                <a:spcPct val="150000"/>
              </a:lnSpc>
            </a:pPr>
            <a:r>
              <a:rPr lang="en-US" sz="2000" dirty="0">
                <a:latin typeface="Rockwell"/>
                <a:cs typeface="Segoe UI"/>
              </a:rPr>
              <a:t>Different Types of Orders and </a:t>
            </a:r>
            <a:r>
              <a:rPr lang="en-US" sz="2000" err="1">
                <a:latin typeface="Rockwell"/>
                <a:cs typeface="Segoe UI"/>
              </a:rPr>
              <a:t>ZipServe</a:t>
            </a:r>
            <a:r>
              <a:rPr lang="en-US" sz="2000" dirty="0">
                <a:latin typeface="Rockwell"/>
                <a:cs typeface="Segoe UI"/>
              </a:rPr>
              <a:t> </a:t>
            </a:r>
          </a:p>
          <a:p>
            <a:pPr lvl="1">
              <a:lnSpc>
                <a:spcPct val="150000"/>
              </a:lnSpc>
            </a:pPr>
            <a:r>
              <a:rPr lang="en-US" sz="2000" dirty="0">
                <a:latin typeface="Rockwell"/>
                <a:cs typeface="Segoe UI"/>
              </a:rPr>
              <a:t>How to Affiliate into SELRES</a:t>
            </a:r>
          </a:p>
          <a:p>
            <a:pPr lvl="1">
              <a:lnSpc>
                <a:spcPct val="150000"/>
              </a:lnSpc>
            </a:pPr>
            <a:r>
              <a:rPr lang="en-US" sz="2000" dirty="0">
                <a:latin typeface="Rockwell"/>
                <a:cs typeface="Segoe UI"/>
              </a:rPr>
              <a:t>Military Service Obligation (MSO)</a:t>
            </a:r>
          </a:p>
          <a:p>
            <a:endParaRPr lang="en-US">
              <a:latin typeface="Rockwell" panose="02060603020205020403" pitchFamily="18" charset="0"/>
            </a:endParaRPr>
          </a:p>
          <a:p>
            <a:pPr marL="0" indent="0">
              <a:buNone/>
            </a:pPr>
            <a:endParaRPr lang="en-US">
              <a:latin typeface="Rockwell" panose="02060603020205020403" pitchFamily="18" charset="0"/>
            </a:endParaRPr>
          </a:p>
          <a:p>
            <a:endParaRPr lang="en-US">
              <a:latin typeface="Rockwell" panose="02060603020205020403" pitchFamily="18" charset="0"/>
            </a:endParaRPr>
          </a:p>
          <a:p>
            <a:endParaRPr lang="en-US">
              <a:latin typeface="Rockwell" panose="02060603020205020403" pitchFamily="18" charset="0"/>
            </a:endParaRPr>
          </a:p>
          <a:p>
            <a:pPr marL="0" indent="0">
              <a:buNone/>
            </a:pPr>
            <a:endParaRPr lang="en-US">
              <a:latin typeface="Rockwell" panose="02060603020205020403" pitchFamily="18" charset="0"/>
            </a:endParaRPr>
          </a:p>
        </p:txBody>
      </p:sp>
    </p:spTree>
    <p:extLst>
      <p:ext uri="{BB962C8B-B14F-4D97-AF65-F5344CB8AC3E}">
        <p14:creationId xmlns:p14="http://schemas.microsoft.com/office/powerpoint/2010/main" val="942329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88F6B8-A88E-20CA-6A20-9186F635CE5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haking hands with a person&#10;&#10;AI-generated content may be incorrect.">
            <a:extLst>
              <a:ext uri="{FF2B5EF4-FFF2-40B4-BE49-F238E27FC236}">
                <a16:creationId xmlns:a16="http://schemas.microsoft.com/office/drawing/2014/main" id="{1156BD6A-8C81-3EAA-CB64-E84FE6DB8B1F}"/>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14707" r="14705" b="-1"/>
          <a:stretch/>
        </p:blipFill>
        <p:spPr>
          <a:xfrm>
            <a:off x="2332136" y="10"/>
            <a:ext cx="6814150"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DEA865-4852-3595-C54A-0B4958D15959}"/>
              </a:ext>
            </a:extLst>
          </p:cNvPr>
          <p:cNvSpPr>
            <a:spLocks noGrp="1"/>
          </p:cNvSpPr>
          <p:nvPr>
            <p:ph type="title"/>
          </p:nvPr>
        </p:nvSpPr>
        <p:spPr>
          <a:xfrm>
            <a:off x="88490" y="43087"/>
            <a:ext cx="7097735" cy="1899912"/>
          </a:xfrm>
        </p:spPr>
        <p:txBody>
          <a:bodyPr>
            <a:normAutofit/>
          </a:bodyPr>
          <a:lstStyle/>
          <a:p>
            <a:r>
              <a:rPr lang="en-US" b="0" i="0" u="none" strike="noStrike">
                <a:effectLst/>
              </a:rPr>
              <a:t>Benefits of the Navy Reserve</a:t>
            </a:r>
            <a:endParaRPr lang="en-US"/>
          </a:p>
        </p:txBody>
      </p:sp>
      <p:sp>
        <p:nvSpPr>
          <p:cNvPr id="3" name="Content Placeholder 2">
            <a:extLst>
              <a:ext uri="{FF2B5EF4-FFF2-40B4-BE49-F238E27FC236}">
                <a16:creationId xmlns:a16="http://schemas.microsoft.com/office/drawing/2014/main" id="{CEFA2727-A085-111F-4DE2-6EF2E1ECCEC1}"/>
              </a:ext>
            </a:extLst>
          </p:cNvPr>
          <p:cNvSpPr>
            <a:spLocks noGrp="1"/>
          </p:cNvSpPr>
          <p:nvPr>
            <p:ph idx="1"/>
          </p:nvPr>
        </p:nvSpPr>
        <p:spPr>
          <a:xfrm>
            <a:off x="88490" y="1541419"/>
            <a:ext cx="4630994" cy="5026530"/>
          </a:xfrm>
        </p:spPr>
        <p:txBody>
          <a:bodyPr>
            <a:normAutofit lnSpcReduction="10000"/>
          </a:bodyPr>
          <a:lstStyle/>
          <a:p>
            <a:pPr rtl="0" fontAlgn="base"/>
            <a:endParaRPr lang="en-US" sz="2000" b="0" i="0" u="none" strike="noStrike" dirty="0">
              <a:effectLst/>
            </a:endParaRPr>
          </a:p>
          <a:p>
            <a:pPr rtl="0" fontAlgn="base"/>
            <a:r>
              <a:rPr lang="en-US" sz="2400" b="1" u="sng" dirty="0">
                <a:latin typeface="Rockwell" panose="02060603020205020403" pitchFamily="18" charset="0"/>
              </a:rPr>
              <a:t>Warfighter.</a:t>
            </a:r>
            <a:r>
              <a:rPr lang="en-US" sz="2400" b="1" dirty="0">
                <a:latin typeface="Rockwell" panose="02060603020205020403" pitchFamily="18" charset="0"/>
              </a:rPr>
              <a:t>  </a:t>
            </a:r>
            <a:r>
              <a:rPr lang="en-US" sz="2400" dirty="0">
                <a:latin typeface="Rockwell" panose="02060603020205020403" pitchFamily="18" charset="0"/>
              </a:rPr>
              <a:t>Remain fully trained and deployable, directly contributing to mission success and national defense.</a:t>
            </a:r>
          </a:p>
          <a:p>
            <a:pPr rtl="0" fontAlgn="base"/>
            <a:r>
              <a:rPr lang="en-US" sz="2400" b="1" u="sng" dirty="0">
                <a:latin typeface="Rockwell" panose="02060603020205020403" pitchFamily="18" charset="0"/>
              </a:rPr>
              <a:t>Sailor for Life.</a:t>
            </a:r>
            <a:r>
              <a:rPr lang="en-US" sz="2400" b="1" dirty="0">
                <a:latin typeface="Rockwell" panose="02060603020205020403" pitchFamily="18" charset="0"/>
              </a:rPr>
              <a:t>  </a:t>
            </a:r>
            <a:r>
              <a:rPr lang="en-US" sz="2400" dirty="0">
                <a:latin typeface="Rockwell" panose="02060603020205020403" pitchFamily="18" charset="0"/>
              </a:rPr>
              <a:t>Proudly wear the uniform and maintain Navy identity, even while balancing careers, education, and family life.</a:t>
            </a:r>
          </a:p>
          <a:p>
            <a:pPr rtl="0" fontAlgn="base"/>
            <a:r>
              <a:rPr lang="en-US" sz="2400" b="1" u="sng" dirty="0">
                <a:latin typeface="Rockwell" panose="02060603020205020403" pitchFamily="18" charset="0"/>
              </a:rPr>
              <a:t>Community.</a:t>
            </a:r>
            <a:r>
              <a:rPr lang="en-US" sz="2400" b="1" dirty="0">
                <a:latin typeface="Rockwell" panose="02060603020205020403" pitchFamily="18" charset="0"/>
              </a:rPr>
              <a:t>  </a:t>
            </a:r>
            <a:r>
              <a:rPr lang="en-US" sz="2400" dirty="0">
                <a:latin typeface="Rockwell" panose="02060603020205020403" pitchFamily="18" charset="0"/>
              </a:rPr>
              <a:t>SELRES maintain strong bonds with their units, fellow Sailors, and local communities.</a:t>
            </a:r>
            <a:endParaRPr lang="en-US" sz="2400" b="0" i="0" dirty="0">
              <a:effectLst/>
              <a:latin typeface="Rockwell" panose="02060603020205020403" pitchFamily="18" charset="0"/>
            </a:endParaRPr>
          </a:p>
          <a:p>
            <a:pPr marL="0" indent="0" rtl="0" fontAlgn="base">
              <a:buNone/>
            </a:pPr>
            <a:endParaRPr lang="en-US" sz="1700" b="0" i="0" dirty="0">
              <a:effectLst/>
            </a:endParaRPr>
          </a:p>
          <a:p>
            <a:endParaRPr lang="en-US" sz="1700" dirty="0"/>
          </a:p>
        </p:txBody>
      </p:sp>
    </p:spTree>
    <p:extLst>
      <p:ext uri="{BB962C8B-B14F-4D97-AF65-F5344CB8AC3E}">
        <p14:creationId xmlns:p14="http://schemas.microsoft.com/office/powerpoint/2010/main" val="184471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7DFF-E6C6-8A5A-A312-35177B622B05}"/>
              </a:ext>
            </a:extLst>
          </p:cNvPr>
          <p:cNvSpPr>
            <a:spLocks noGrp="1"/>
          </p:cNvSpPr>
          <p:nvPr>
            <p:ph type="title"/>
          </p:nvPr>
        </p:nvSpPr>
        <p:spPr>
          <a:xfrm>
            <a:off x="134594" y="199543"/>
            <a:ext cx="7067550" cy="1184055"/>
          </a:xfrm>
        </p:spPr>
        <p:txBody>
          <a:bodyPr>
            <a:normAutofit/>
          </a:bodyPr>
          <a:lstStyle/>
          <a:p>
            <a:r>
              <a:rPr lang="en-US"/>
              <a:t>Benefits of Navy Reserve </a:t>
            </a:r>
            <a:br>
              <a:rPr lang="en-US"/>
            </a:br>
            <a:r>
              <a:rPr lang="en-US" sz="3200"/>
              <a:t>Earn Pay and Retirement Eligibility</a:t>
            </a:r>
          </a:p>
        </p:txBody>
      </p:sp>
      <p:sp>
        <p:nvSpPr>
          <p:cNvPr id="3" name="Content Placeholder 2">
            <a:extLst>
              <a:ext uri="{FF2B5EF4-FFF2-40B4-BE49-F238E27FC236}">
                <a16:creationId xmlns:a16="http://schemas.microsoft.com/office/drawing/2014/main" id="{B12DB76B-F9C9-6F38-C79D-19109946A4A5}"/>
              </a:ext>
            </a:extLst>
          </p:cNvPr>
          <p:cNvSpPr>
            <a:spLocks noGrp="1"/>
          </p:cNvSpPr>
          <p:nvPr>
            <p:ph sz="half" idx="1"/>
          </p:nvPr>
        </p:nvSpPr>
        <p:spPr>
          <a:xfrm>
            <a:off x="330937" y="1452805"/>
            <a:ext cx="8112228" cy="4117975"/>
          </a:xfrm>
        </p:spPr>
        <p:txBody>
          <a:bodyPr>
            <a:normAutofit/>
          </a:bodyPr>
          <a:lstStyle/>
          <a:p>
            <a:pPr marR="0" lvl="0" algn="l" defTabSz="914400" rtl="0" eaLnBrk="1" fontAlgn="base" latinLnBrk="0" hangingPunct="1">
              <a:lnSpc>
                <a:spcPct val="100000"/>
              </a:lnSpc>
              <a:spcBef>
                <a:spcPts val="0"/>
              </a:spcBef>
              <a:spcAft>
                <a:spcPts val="0"/>
              </a:spcAft>
              <a:buClrTx/>
              <a:buSzTx/>
              <a:tabLst/>
              <a:defRPr/>
            </a:pPr>
            <a:r>
              <a:rPr lang="en-US" dirty="0">
                <a:solidFill>
                  <a:srgbClr val="FFFEF9"/>
                </a:solidFill>
                <a:latin typeface="Rockwell" panose="02060603020205020403" pitchFamily="18" charset="0"/>
              </a:rPr>
              <a:t>SELRES are </a:t>
            </a:r>
            <a:r>
              <a:rPr kumimoji="0" lang="en-US" b="0" i="0" u="none" strike="noStrike" kern="1200" cap="none" spc="0" normalizeH="0" baseline="0" noProof="0" dirty="0">
                <a:ln>
                  <a:noFill/>
                </a:ln>
                <a:solidFill>
                  <a:srgbClr val="FFFEF9"/>
                </a:solidFill>
                <a:effectLst/>
                <a:uLnTx/>
                <a:uFillTx/>
                <a:latin typeface="Rockwell" panose="02060603020205020403" pitchFamily="18" charset="0"/>
              </a:rPr>
              <a:t>paid for four days of Active Duty for two days of work​</a:t>
            </a:r>
          </a:p>
          <a:p>
            <a:pPr marR="0" lvl="0" algn="l" defTabSz="914400" rtl="0" eaLnBrk="1" fontAlgn="base"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srgbClr val="FFFEF9"/>
                </a:solidFill>
                <a:effectLst/>
                <a:uLnTx/>
                <a:uFillTx/>
                <a:latin typeface="Rockwell" panose="02060603020205020403" pitchFamily="18" charset="0"/>
              </a:rPr>
              <a:t>SELRES receive ½ month’s pay and BAH for two-week </a:t>
            </a:r>
            <a:r>
              <a:rPr lang="en-US" dirty="0">
                <a:solidFill>
                  <a:srgbClr val="FFFEF9"/>
                </a:solidFill>
                <a:latin typeface="Rockwell" panose="02060603020205020403" pitchFamily="18" charset="0"/>
              </a:rPr>
              <a:t>A</a:t>
            </a:r>
            <a:r>
              <a:rPr kumimoji="0" lang="en-US" b="0" i="0" u="none" strike="noStrike" kern="1200" cap="none" spc="0" normalizeH="0" baseline="0" noProof="0" dirty="0" err="1">
                <a:ln>
                  <a:noFill/>
                </a:ln>
                <a:solidFill>
                  <a:srgbClr val="FFFEF9"/>
                </a:solidFill>
                <a:effectLst/>
                <a:uLnTx/>
                <a:uFillTx/>
                <a:latin typeface="Rockwell" panose="02060603020205020403" pitchFamily="18" charset="0"/>
              </a:rPr>
              <a:t>nnual</a:t>
            </a:r>
            <a:r>
              <a:rPr kumimoji="0" lang="en-US" b="0" i="0" u="none" strike="noStrike" kern="1200" cap="none" spc="0" normalizeH="0" baseline="0" noProof="0" dirty="0">
                <a:ln>
                  <a:noFill/>
                </a:ln>
                <a:solidFill>
                  <a:srgbClr val="FFFEF9"/>
                </a:solidFill>
                <a:effectLst/>
                <a:uLnTx/>
                <a:uFillTx/>
                <a:latin typeface="Rockwell" panose="02060603020205020403" pitchFamily="18" charset="0"/>
              </a:rPr>
              <a:t> Training (AT)</a:t>
            </a:r>
          </a:p>
          <a:p>
            <a:pPr fontAlgn="base">
              <a:lnSpc>
                <a:spcPct val="100000"/>
              </a:lnSpc>
              <a:spcBef>
                <a:spcPts val="0"/>
              </a:spcBef>
              <a:defRPr/>
            </a:pPr>
            <a:r>
              <a:rPr lang="en-US" dirty="0">
                <a:latin typeface="Rockwell" panose="02060603020205020403" pitchFamily="18" charset="0"/>
              </a:rPr>
              <a:t>New SELRES affiliations may qualify for a bonus</a:t>
            </a:r>
          </a:p>
          <a:p>
            <a:pPr fontAlgn="base">
              <a:lnSpc>
                <a:spcPct val="100000"/>
              </a:lnSpc>
              <a:spcBef>
                <a:spcPts val="0"/>
              </a:spcBef>
              <a:defRPr/>
            </a:pPr>
            <a:r>
              <a:rPr kumimoji="0" lang="en-US" b="0" i="0" u="none" strike="noStrike" kern="1200" cap="none" spc="0" normalizeH="0" baseline="0" noProof="0" dirty="0">
                <a:ln>
                  <a:noFill/>
                </a:ln>
                <a:solidFill>
                  <a:srgbClr val="FFFEF9"/>
                </a:solidFill>
                <a:effectLst/>
                <a:uLnTx/>
                <a:uFillTx/>
                <a:latin typeface="Rockwell" panose="02060603020205020403" pitchFamily="18" charset="0"/>
              </a:rPr>
              <a:t>Drill Weekend (DWE) Pay </a:t>
            </a:r>
            <a:endParaRPr lang="en-US" dirty="0">
              <a:latin typeface="Rockwell" panose="02060603020205020403" pitchFamily="18" charset="0"/>
            </a:endParaRPr>
          </a:p>
        </p:txBody>
      </p:sp>
      <p:graphicFrame>
        <p:nvGraphicFramePr>
          <p:cNvPr id="7" name="Table 6">
            <a:extLst>
              <a:ext uri="{FF2B5EF4-FFF2-40B4-BE49-F238E27FC236}">
                <a16:creationId xmlns:a16="http://schemas.microsoft.com/office/drawing/2014/main" id="{F3DEFDE3-D1B3-7C92-6689-822B370D7702}"/>
              </a:ext>
            </a:extLst>
          </p:cNvPr>
          <p:cNvGraphicFramePr>
            <a:graphicFrameLocks noGrp="1"/>
          </p:cNvGraphicFramePr>
          <p:nvPr>
            <p:extLst>
              <p:ext uri="{D42A27DB-BD31-4B8C-83A1-F6EECF244321}">
                <p14:modId xmlns:p14="http://schemas.microsoft.com/office/powerpoint/2010/main" val="3152514252"/>
              </p:ext>
            </p:extLst>
          </p:nvPr>
        </p:nvGraphicFramePr>
        <p:xfrm>
          <a:off x="1106143" y="4794077"/>
          <a:ext cx="6096000" cy="1569720"/>
        </p:xfrm>
        <a:graphic>
          <a:graphicData uri="http://schemas.openxmlformats.org/drawingml/2006/table">
            <a:tbl>
              <a:tblPr firstRow="1" bandRow="1">
                <a:tableStyleId>{073A0DAA-6AF3-43AB-8588-CEC1D06C72B9}</a:tableStyleId>
              </a:tblPr>
              <a:tblGrid>
                <a:gridCol w="1524000">
                  <a:extLst>
                    <a:ext uri="{9D8B030D-6E8A-4147-A177-3AD203B41FA5}">
                      <a16:colId xmlns:a16="http://schemas.microsoft.com/office/drawing/2014/main" val="3612220843"/>
                    </a:ext>
                  </a:extLst>
                </a:gridCol>
                <a:gridCol w="1524000">
                  <a:extLst>
                    <a:ext uri="{9D8B030D-6E8A-4147-A177-3AD203B41FA5}">
                      <a16:colId xmlns:a16="http://schemas.microsoft.com/office/drawing/2014/main" val="3928426606"/>
                    </a:ext>
                  </a:extLst>
                </a:gridCol>
                <a:gridCol w="1524000">
                  <a:extLst>
                    <a:ext uri="{9D8B030D-6E8A-4147-A177-3AD203B41FA5}">
                      <a16:colId xmlns:a16="http://schemas.microsoft.com/office/drawing/2014/main" val="1806023587"/>
                    </a:ext>
                  </a:extLst>
                </a:gridCol>
                <a:gridCol w="1524000">
                  <a:extLst>
                    <a:ext uri="{9D8B030D-6E8A-4147-A177-3AD203B41FA5}">
                      <a16:colId xmlns:a16="http://schemas.microsoft.com/office/drawing/2014/main" val="3066442005"/>
                    </a:ext>
                  </a:extLst>
                </a:gridCol>
              </a:tblGrid>
              <a:tr h="370840">
                <a:tc>
                  <a:txBody>
                    <a:bodyPr/>
                    <a:lstStyle/>
                    <a:p>
                      <a:pPr algn="ctr"/>
                      <a:r>
                        <a:rPr lang="en-US" sz="1200"/>
                        <a:t>OFFICER</a:t>
                      </a:r>
                    </a:p>
                    <a:p>
                      <a:pPr lvl="0" algn="ctr">
                        <a:buNone/>
                      </a:pPr>
                      <a:r>
                        <a:rPr lang="en-US" sz="1200"/>
                        <a:t>(Over 4 Years)</a:t>
                      </a:r>
                    </a:p>
                  </a:txBody>
                  <a:tcPr/>
                </a:tc>
                <a:tc>
                  <a:txBody>
                    <a:bodyPr/>
                    <a:lstStyle/>
                    <a:p>
                      <a:pPr algn="ctr"/>
                      <a:r>
                        <a:rPr lang="en-US" sz="1200"/>
                        <a:t>DRILL WEEK PAY</a:t>
                      </a:r>
                      <a:endParaRPr lang="en-US" sz="1200">
                        <a:latin typeface="Rockwell" panose="02060603020205020403" pitchFamily="18" charset="0"/>
                      </a:endParaRPr>
                    </a:p>
                  </a:txBody>
                  <a:tcPr/>
                </a:tc>
                <a:tc>
                  <a:txBody>
                    <a:bodyPr/>
                    <a:lstStyle/>
                    <a:p>
                      <a:pPr algn="ctr"/>
                      <a:r>
                        <a:rPr lang="en-US" sz="1200"/>
                        <a:t>ENLISTED</a:t>
                      </a:r>
                    </a:p>
                    <a:p>
                      <a:pPr lvl="0" algn="ctr">
                        <a:buNone/>
                      </a:pPr>
                      <a:r>
                        <a:rPr lang="en-US" sz="1200"/>
                        <a:t>(Over 4 Years)</a:t>
                      </a:r>
                    </a:p>
                  </a:txBody>
                  <a:tcPr/>
                </a:tc>
                <a:tc>
                  <a:txBody>
                    <a:bodyPr/>
                    <a:lstStyle/>
                    <a:p>
                      <a:pPr algn="ctr"/>
                      <a:r>
                        <a:rPr lang="en-US" sz="1200"/>
                        <a:t>DRILL WEEK PAY</a:t>
                      </a:r>
                      <a:endParaRPr lang="en-US" sz="1200">
                        <a:latin typeface="Rockwell" panose="02060603020205020403" pitchFamily="18" charset="0"/>
                      </a:endParaRPr>
                    </a:p>
                  </a:txBody>
                  <a:tcPr/>
                </a:tc>
                <a:extLst>
                  <a:ext uri="{0D108BD9-81ED-4DB2-BD59-A6C34878D82A}">
                    <a16:rowId xmlns:a16="http://schemas.microsoft.com/office/drawing/2014/main" val="3579537940"/>
                  </a:ext>
                </a:extLst>
              </a:tr>
              <a:tr h="370840">
                <a:tc>
                  <a:txBody>
                    <a:bodyPr/>
                    <a:lstStyle/>
                    <a:p>
                      <a:r>
                        <a:rPr lang="en-US" sz="1200">
                          <a:solidFill>
                            <a:schemeClr val="bg1"/>
                          </a:solidFill>
                        </a:rPr>
                        <a:t>O-5</a:t>
                      </a:r>
                      <a:endParaRPr lang="en-US" sz="1200">
                        <a:solidFill>
                          <a:schemeClr val="bg1"/>
                        </a:solidFill>
                        <a:latin typeface="Rockwell" panose="02060603020205020403" pitchFamily="18" charset="0"/>
                      </a:endParaRPr>
                    </a:p>
                  </a:txBody>
                  <a:tcPr/>
                </a:tc>
                <a:tc>
                  <a:txBody>
                    <a:bodyPr/>
                    <a:lstStyle/>
                    <a:p>
                      <a:r>
                        <a:rPr lang="en-US" sz="1200">
                          <a:solidFill>
                            <a:schemeClr val="bg1"/>
                          </a:solidFill>
                          <a:latin typeface="Calibri"/>
                        </a:rPr>
                        <a:t>$</a:t>
                      </a:r>
                      <a:r>
                        <a:rPr lang="en-US" sz="1200" b="0" i="0" u="none" strike="noStrike" noProof="0">
                          <a:solidFill>
                            <a:srgbClr val="000000"/>
                          </a:solidFill>
                          <a:latin typeface="Calibri"/>
                        </a:rPr>
                        <a:t>1,142.48</a:t>
                      </a:r>
                      <a:endParaRPr lang="en-US" sz="1200">
                        <a:solidFill>
                          <a:schemeClr val="bg1"/>
                        </a:solidFill>
                        <a:latin typeface="Calibri"/>
                      </a:endParaRPr>
                    </a:p>
                  </a:txBody>
                  <a:tcPr/>
                </a:tc>
                <a:tc>
                  <a:txBody>
                    <a:bodyPr/>
                    <a:lstStyle/>
                    <a:p>
                      <a:r>
                        <a:rPr lang="en-US" sz="1200">
                          <a:solidFill>
                            <a:schemeClr val="bg1"/>
                          </a:solidFill>
                        </a:rPr>
                        <a:t>E-6</a:t>
                      </a:r>
                      <a:endParaRPr lang="en-US" sz="1200">
                        <a:solidFill>
                          <a:schemeClr val="bg1"/>
                        </a:solidFill>
                        <a:latin typeface="Rockwell" panose="02060603020205020403" pitchFamily="18" charset="0"/>
                      </a:endParaRPr>
                    </a:p>
                  </a:txBody>
                  <a:tcPr/>
                </a:tc>
                <a:tc>
                  <a:txBody>
                    <a:bodyPr/>
                    <a:lstStyle/>
                    <a:p>
                      <a:r>
                        <a:rPr lang="en-US" sz="1200">
                          <a:solidFill>
                            <a:schemeClr val="bg1"/>
                          </a:solidFill>
                        </a:rPr>
                        <a:t>$522.64</a:t>
                      </a:r>
                      <a:endParaRPr lang="en-US" sz="1200">
                        <a:solidFill>
                          <a:schemeClr val="bg1"/>
                        </a:solidFill>
                        <a:latin typeface="Rockwell" panose="02060603020205020403" pitchFamily="18" charset="0"/>
                      </a:endParaRPr>
                    </a:p>
                  </a:txBody>
                  <a:tcPr/>
                </a:tc>
                <a:extLst>
                  <a:ext uri="{0D108BD9-81ED-4DB2-BD59-A6C34878D82A}">
                    <a16:rowId xmlns:a16="http://schemas.microsoft.com/office/drawing/2014/main" val="3128554856"/>
                  </a:ext>
                </a:extLst>
              </a:tr>
              <a:tr h="370840">
                <a:tc>
                  <a:txBody>
                    <a:bodyPr/>
                    <a:lstStyle/>
                    <a:p>
                      <a:r>
                        <a:rPr lang="en-US" sz="1200">
                          <a:solidFill>
                            <a:schemeClr val="bg1"/>
                          </a:solidFill>
                        </a:rPr>
                        <a:t>O-4</a:t>
                      </a:r>
                      <a:endParaRPr lang="en-US" sz="1200">
                        <a:solidFill>
                          <a:schemeClr val="bg1"/>
                        </a:solidFill>
                        <a:latin typeface="Rockwell" panose="02060603020205020403" pitchFamily="18" charset="0"/>
                      </a:endParaRPr>
                    </a:p>
                  </a:txBody>
                  <a:tcPr/>
                </a:tc>
                <a:tc>
                  <a:txBody>
                    <a:bodyPr/>
                    <a:lstStyle/>
                    <a:p>
                      <a:r>
                        <a:rPr lang="en-US" sz="1200">
                          <a:solidFill>
                            <a:schemeClr val="bg1"/>
                          </a:solidFill>
                          <a:latin typeface="Calibri"/>
                        </a:rPr>
                        <a:t>$</a:t>
                      </a:r>
                      <a:r>
                        <a:rPr lang="en-US" sz="1200" b="0" i="0" u="none" strike="noStrike" noProof="0">
                          <a:solidFill>
                            <a:srgbClr val="000000"/>
                          </a:solidFill>
                          <a:latin typeface="Calibri"/>
                        </a:rPr>
                        <a:t>1,012.32</a:t>
                      </a:r>
                      <a:endParaRPr lang="en-US" sz="1200">
                        <a:solidFill>
                          <a:schemeClr val="bg1"/>
                        </a:solidFill>
                        <a:latin typeface="Calibri"/>
                      </a:endParaRPr>
                    </a:p>
                  </a:txBody>
                  <a:tcPr/>
                </a:tc>
                <a:tc>
                  <a:txBody>
                    <a:bodyPr/>
                    <a:lstStyle/>
                    <a:p>
                      <a:r>
                        <a:rPr lang="en-US" sz="1200">
                          <a:solidFill>
                            <a:schemeClr val="bg1"/>
                          </a:solidFill>
                        </a:rPr>
                        <a:t>E-5</a:t>
                      </a:r>
                      <a:endParaRPr lang="en-US" sz="1200">
                        <a:solidFill>
                          <a:schemeClr val="bg1"/>
                        </a:solidFill>
                        <a:latin typeface="Rockwell" panose="02060603020205020403" pitchFamily="18" charset="0"/>
                      </a:endParaRPr>
                    </a:p>
                  </a:txBody>
                  <a:tcPr/>
                </a:tc>
                <a:tc>
                  <a:txBody>
                    <a:bodyPr/>
                    <a:lstStyle/>
                    <a:p>
                      <a:r>
                        <a:rPr lang="en-US" sz="1200">
                          <a:solidFill>
                            <a:schemeClr val="bg1"/>
                          </a:solidFill>
                        </a:rPr>
                        <a:t>$468.96</a:t>
                      </a:r>
                      <a:endParaRPr lang="en-US" sz="1200">
                        <a:solidFill>
                          <a:schemeClr val="bg1"/>
                        </a:solidFill>
                        <a:latin typeface="Rockwell" panose="02060603020205020403" pitchFamily="18" charset="0"/>
                      </a:endParaRPr>
                    </a:p>
                  </a:txBody>
                  <a:tcPr/>
                </a:tc>
                <a:extLst>
                  <a:ext uri="{0D108BD9-81ED-4DB2-BD59-A6C34878D82A}">
                    <a16:rowId xmlns:a16="http://schemas.microsoft.com/office/drawing/2014/main" val="1451356286"/>
                  </a:ext>
                </a:extLst>
              </a:tr>
              <a:tr h="370840">
                <a:tc>
                  <a:txBody>
                    <a:bodyPr/>
                    <a:lstStyle/>
                    <a:p>
                      <a:r>
                        <a:rPr lang="en-US" sz="1200">
                          <a:solidFill>
                            <a:schemeClr val="bg1"/>
                          </a:solidFill>
                          <a:latin typeface="Calibri"/>
                        </a:rPr>
                        <a:t>O-3</a:t>
                      </a:r>
                    </a:p>
                  </a:txBody>
                  <a:tcPr/>
                </a:tc>
                <a:tc>
                  <a:txBody>
                    <a:bodyPr/>
                    <a:lstStyle/>
                    <a:p>
                      <a:r>
                        <a:rPr lang="en-US" sz="1200">
                          <a:solidFill>
                            <a:schemeClr val="bg1"/>
                          </a:solidFill>
                          <a:latin typeface="Calibri"/>
                        </a:rPr>
                        <a:t>$948.32</a:t>
                      </a:r>
                    </a:p>
                  </a:txBody>
                  <a:tcPr/>
                </a:tc>
                <a:tc>
                  <a:txBody>
                    <a:bodyPr/>
                    <a:lstStyle/>
                    <a:p>
                      <a:r>
                        <a:rPr lang="en-US" sz="1200">
                          <a:solidFill>
                            <a:schemeClr val="bg1"/>
                          </a:solidFill>
                        </a:rPr>
                        <a:t>E-4</a:t>
                      </a:r>
                      <a:endParaRPr lang="en-US" sz="1200">
                        <a:solidFill>
                          <a:schemeClr val="bg1"/>
                        </a:solidFill>
                        <a:latin typeface="Rockwell" panose="02060603020205020403" pitchFamily="18" charset="0"/>
                      </a:endParaRPr>
                    </a:p>
                  </a:txBody>
                  <a:tcPr/>
                </a:tc>
                <a:tc>
                  <a:txBody>
                    <a:bodyPr/>
                    <a:lstStyle/>
                    <a:p>
                      <a:r>
                        <a:rPr lang="en-US" sz="1200">
                          <a:solidFill>
                            <a:schemeClr val="bg1"/>
                          </a:solidFill>
                        </a:rPr>
                        <a:t>$427.24</a:t>
                      </a:r>
                      <a:endParaRPr lang="en-US" sz="1200">
                        <a:solidFill>
                          <a:schemeClr val="bg1"/>
                        </a:solidFill>
                        <a:latin typeface="Rockwell" panose="02060603020205020403" pitchFamily="18" charset="0"/>
                      </a:endParaRPr>
                    </a:p>
                  </a:txBody>
                  <a:tcPr/>
                </a:tc>
                <a:extLst>
                  <a:ext uri="{0D108BD9-81ED-4DB2-BD59-A6C34878D82A}">
                    <a16:rowId xmlns:a16="http://schemas.microsoft.com/office/drawing/2014/main" val="478859609"/>
                  </a:ext>
                </a:extLst>
              </a:tr>
            </a:tbl>
          </a:graphicData>
        </a:graphic>
      </p:graphicFrame>
    </p:spTree>
    <p:extLst>
      <p:ext uri="{BB962C8B-B14F-4D97-AF65-F5344CB8AC3E}">
        <p14:creationId xmlns:p14="http://schemas.microsoft.com/office/powerpoint/2010/main" val="1670279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47162-F841-8CCA-6968-B09A86E38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09F49-E9F2-2211-C072-1BE8B7619F98}"/>
              </a:ext>
            </a:extLst>
          </p:cNvPr>
          <p:cNvSpPr>
            <a:spLocks noGrp="1"/>
          </p:cNvSpPr>
          <p:nvPr>
            <p:ph type="title"/>
          </p:nvPr>
        </p:nvSpPr>
        <p:spPr>
          <a:xfrm>
            <a:off x="264047" y="342570"/>
            <a:ext cx="7067550" cy="1184055"/>
          </a:xfrm>
        </p:spPr>
        <p:txBody>
          <a:bodyPr>
            <a:normAutofit/>
          </a:bodyPr>
          <a:lstStyle/>
          <a:p>
            <a:r>
              <a:rPr lang="en-US"/>
              <a:t>Benefits of the Navy Reserve: </a:t>
            </a:r>
            <a:r>
              <a:rPr lang="en-US" sz="3200"/>
              <a:t>Reserve Retirement System</a:t>
            </a:r>
          </a:p>
        </p:txBody>
      </p:sp>
      <p:graphicFrame>
        <p:nvGraphicFramePr>
          <p:cNvPr id="14" name="Content Placeholder 3">
            <a:extLst>
              <a:ext uri="{FF2B5EF4-FFF2-40B4-BE49-F238E27FC236}">
                <a16:creationId xmlns:a16="http://schemas.microsoft.com/office/drawing/2014/main" id="{AB2FD518-8158-BC0A-8259-FE1801D975B7}"/>
              </a:ext>
            </a:extLst>
          </p:cNvPr>
          <p:cNvGraphicFramePr>
            <a:graphicFrameLocks/>
          </p:cNvGraphicFramePr>
          <p:nvPr>
            <p:extLst>
              <p:ext uri="{D42A27DB-BD31-4B8C-83A1-F6EECF244321}">
                <p14:modId xmlns:p14="http://schemas.microsoft.com/office/powerpoint/2010/main" val="4228060176"/>
              </p:ext>
            </p:extLst>
          </p:nvPr>
        </p:nvGraphicFramePr>
        <p:xfrm>
          <a:off x="159542" y="3908064"/>
          <a:ext cx="8824913" cy="2810235"/>
        </p:xfrm>
        <a:graphic>
          <a:graphicData uri="http://schemas.openxmlformats.org/drawingml/2006/table">
            <a:tbl>
              <a:tblPr firstRow="1" bandRow="1">
                <a:tableStyleId>{073A0DAA-6AF3-43AB-8588-CEC1D06C72B9}</a:tableStyleId>
              </a:tblPr>
              <a:tblGrid>
                <a:gridCol w="6710363">
                  <a:extLst>
                    <a:ext uri="{9D8B030D-6E8A-4147-A177-3AD203B41FA5}">
                      <a16:colId xmlns:a16="http://schemas.microsoft.com/office/drawing/2014/main" val="4163190119"/>
                    </a:ext>
                  </a:extLst>
                </a:gridCol>
                <a:gridCol w="2114550">
                  <a:extLst>
                    <a:ext uri="{9D8B030D-6E8A-4147-A177-3AD203B41FA5}">
                      <a16:colId xmlns:a16="http://schemas.microsoft.com/office/drawing/2014/main" val="1948075615"/>
                    </a:ext>
                  </a:extLst>
                </a:gridCol>
              </a:tblGrid>
              <a:tr h="579514">
                <a:tc gridSpan="2">
                  <a:txBody>
                    <a:bodyPr/>
                    <a:lstStyle/>
                    <a:p>
                      <a:pPr algn="ctr"/>
                      <a:r>
                        <a:rPr lang="en-US" sz="1600">
                          <a:latin typeface="Rockwell" panose="02060603020205020403" pitchFamily="18" charset="0"/>
                        </a:rPr>
                        <a:t>Typical Anniversary Year</a:t>
                      </a:r>
                    </a:p>
                  </a:txBody>
                  <a:tcPr marL="149310" marR="149310" marT="74655" marB="74655"/>
                </a:tc>
                <a:tc hMerge="1">
                  <a:txBody>
                    <a:bodyPr/>
                    <a:lstStyle/>
                    <a:p>
                      <a:endParaRPr lang="en-US"/>
                    </a:p>
                  </a:txBody>
                  <a:tcPr/>
                </a:tc>
                <a:extLst>
                  <a:ext uri="{0D108BD9-81ED-4DB2-BD59-A6C34878D82A}">
                    <a16:rowId xmlns:a16="http://schemas.microsoft.com/office/drawing/2014/main" val="1813742541"/>
                  </a:ext>
                </a:extLst>
              </a:tr>
              <a:tr h="579514">
                <a:tc>
                  <a:txBody>
                    <a:bodyPr/>
                    <a:lstStyle/>
                    <a:p>
                      <a:pPr algn="l"/>
                      <a:r>
                        <a:rPr lang="en-US" sz="1600">
                          <a:solidFill>
                            <a:srgbClr val="002060"/>
                          </a:solidFill>
                          <a:latin typeface="Rockwell" panose="02060603020205020403" pitchFamily="18" charset="0"/>
                        </a:rPr>
                        <a:t>Navy Reserve Membership</a:t>
                      </a:r>
                    </a:p>
                  </a:txBody>
                  <a:tcPr marL="149310" marR="149310" marT="74655" marB="74655"/>
                </a:tc>
                <a:tc>
                  <a:txBody>
                    <a:bodyPr/>
                    <a:lstStyle/>
                    <a:p>
                      <a:pPr algn="l"/>
                      <a:r>
                        <a:rPr lang="en-US" sz="1600">
                          <a:solidFill>
                            <a:srgbClr val="002060"/>
                          </a:solidFill>
                          <a:latin typeface="Rockwell" panose="02060603020205020403" pitchFamily="18" charset="0"/>
                        </a:rPr>
                        <a:t>15 points</a:t>
                      </a:r>
                    </a:p>
                  </a:txBody>
                  <a:tcPr marL="149310" marR="149310" marT="74655" marB="74655"/>
                </a:tc>
                <a:extLst>
                  <a:ext uri="{0D108BD9-81ED-4DB2-BD59-A6C34878D82A}">
                    <a16:rowId xmlns:a16="http://schemas.microsoft.com/office/drawing/2014/main" val="3393007727"/>
                  </a:ext>
                </a:extLst>
              </a:tr>
              <a:tr h="692969">
                <a:tc>
                  <a:txBody>
                    <a:bodyPr/>
                    <a:lstStyle/>
                    <a:p>
                      <a:pPr algn="l"/>
                      <a:r>
                        <a:rPr lang="en-US" sz="1600">
                          <a:solidFill>
                            <a:srgbClr val="002060"/>
                          </a:solidFill>
                          <a:latin typeface="Rockwell" panose="02060603020205020403" pitchFamily="18" charset="0"/>
                        </a:rPr>
                        <a:t>Inactive Duty Training (IDT) periods</a:t>
                      </a:r>
                    </a:p>
                    <a:p>
                      <a:pPr algn="l"/>
                      <a:r>
                        <a:rPr lang="en-US" sz="1600">
                          <a:solidFill>
                            <a:srgbClr val="002060"/>
                          </a:solidFill>
                          <a:latin typeface="Rockwell" panose="02060603020205020403" pitchFamily="18" charset="0"/>
                        </a:rPr>
                        <a:t>One DWE per month / Four IDT periods per DWE</a:t>
                      </a:r>
                    </a:p>
                  </a:txBody>
                  <a:tcPr marL="149310" marR="149310" marT="74655" marB="74655"/>
                </a:tc>
                <a:tc>
                  <a:txBody>
                    <a:bodyPr/>
                    <a:lstStyle/>
                    <a:p>
                      <a:pPr algn="l"/>
                      <a:r>
                        <a:rPr lang="en-US" sz="1600">
                          <a:solidFill>
                            <a:srgbClr val="002060"/>
                          </a:solidFill>
                          <a:latin typeface="Rockwell" panose="02060603020205020403" pitchFamily="18" charset="0"/>
                        </a:rPr>
                        <a:t>48 points</a:t>
                      </a:r>
                    </a:p>
                  </a:txBody>
                  <a:tcPr marL="149310" marR="149310" marT="74655" marB="74655"/>
                </a:tc>
                <a:extLst>
                  <a:ext uri="{0D108BD9-81ED-4DB2-BD59-A6C34878D82A}">
                    <a16:rowId xmlns:a16="http://schemas.microsoft.com/office/drawing/2014/main" val="788187430"/>
                  </a:ext>
                </a:extLst>
              </a:tr>
              <a:tr h="9582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Rockwell" panose="02060603020205020403" pitchFamily="18" charset="0"/>
                        </a:rPr>
                        <a:t>Annual Training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Rockwell" panose="02060603020205020403" pitchFamily="18" charset="0"/>
                        </a:rPr>
                        <a:t>12 to 14 days (point per day)</a:t>
                      </a:r>
                    </a:p>
                    <a:p>
                      <a:pPr algn="l"/>
                      <a:r>
                        <a:rPr lang="en-US" sz="1600" b="0">
                          <a:solidFill>
                            <a:srgbClr val="002060"/>
                          </a:solidFill>
                          <a:latin typeface="Rockwell" panose="02060603020205020403" pitchFamily="18" charset="0"/>
                        </a:rPr>
                        <a:t>Must be conducted each FY </a:t>
                      </a:r>
                      <a:r>
                        <a:rPr lang="en-US" sz="1600" b="1" u="sng">
                          <a:solidFill>
                            <a:srgbClr val="002060"/>
                          </a:solidFill>
                          <a:latin typeface="Rockwell" panose="02060603020205020403" pitchFamily="18" charset="0"/>
                        </a:rPr>
                        <a:t>and</a:t>
                      </a:r>
                      <a:r>
                        <a:rPr lang="en-US" sz="1600" b="1">
                          <a:solidFill>
                            <a:srgbClr val="002060"/>
                          </a:solidFill>
                          <a:latin typeface="Rockwell" panose="02060603020205020403" pitchFamily="18" charset="0"/>
                        </a:rPr>
                        <a:t> </a:t>
                      </a:r>
                      <a:r>
                        <a:rPr lang="en-US" sz="1600" b="0">
                          <a:solidFill>
                            <a:srgbClr val="002060"/>
                          </a:solidFill>
                          <a:latin typeface="Rockwell" panose="02060603020205020403" pitchFamily="18" charset="0"/>
                        </a:rPr>
                        <a:t>within Sailor’s Anniversary Year</a:t>
                      </a:r>
                    </a:p>
                  </a:txBody>
                  <a:tcPr marL="149310" marR="149310" marT="74655" marB="74655"/>
                </a:tc>
                <a:tc>
                  <a:txBody>
                    <a:bodyPr/>
                    <a:lstStyle/>
                    <a:p>
                      <a:pPr algn="l"/>
                      <a:r>
                        <a:rPr lang="en-US" sz="1600">
                          <a:solidFill>
                            <a:srgbClr val="002060"/>
                          </a:solidFill>
                          <a:latin typeface="Rockwell" panose="02060603020205020403" pitchFamily="18" charset="0"/>
                        </a:rPr>
                        <a:t>12 to 14 points</a:t>
                      </a:r>
                    </a:p>
                  </a:txBody>
                  <a:tcPr marL="149310" marR="149310" marT="74655" marB="74655"/>
                </a:tc>
                <a:extLst>
                  <a:ext uri="{0D108BD9-81ED-4DB2-BD59-A6C34878D82A}">
                    <a16:rowId xmlns:a16="http://schemas.microsoft.com/office/drawing/2014/main" val="3809241931"/>
                  </a:ext>
                </a:extLst>
              </a:tr>
            </a:tbl>
          </a:graphicData>
        </a:graphic>
      </p:graphicFrame>
      <p:sp>
        <p:nvSpPr>
          <p:cNvPr id="15" name="TextBox 14">
            <a:extLst>
              <a:ext uri="{FF2B5EF4-FFF2-40B4-BE49-F238E27FC236}">
                <a16:creationId xmlns:a16="http://schemas.microsoft.com/office/drawing/2014/main" id="{BF59534F-5488-7DB4-45B1-421621086C20}"/>
              </a:ext>
            </a:extLst>
          </p:cNvPr>
          <p:cNvSpPr txBox="1"/>
          <p:nvPr/>
        </p:nvSpPr>
        <p:spPr>
          <a:xfrm>
            <a:off x="159542" y="1526625"/>
            <a:ext cx="8824913" cy="2246769"/>
          </a:xfrm>
          <a:prstGeom prst="rect">
            <a:avLst/>
          </a:prstGeom>
          <a:noFill/>
        </p:spPr>
        <p:txBody>
          <a:bodyPr wrap="square" rtlCol="0">
            <a:spAutoFit/>
          </a:bodyPr>
          <a:lstStyle/>
          <a:p>
            <a:pPr marL="285750" indent="-285750">
              <a:buFont typeface="Wingdings" panose="05000000000000000000" pitchFamily="2" charset="2"/>
              <a:buChar char="§"/>
            </a:pPr>
            <a:r>
              <a:rPr lang="en-US" sz="2000">
                <a:solidFill>
                  <a:schemeClr val="bg2"/>
                </a:solidFill>
                <a:latin typeface="Rockwell" panose="02060603020205020403" pitchFamily="18" charset="0"/>
              </a:rPr>
              <a:t>Reserve Retirement Points = Quantitative means of crediting time served by SELRES to correlate to active duty.</a:t>
            </a:r>
          </a:p>
          <a:p>
            <a:pPr marL="285750" indent="-285750">
              <a:buFont typeface="Wingdings" panose="05000000000000000000" pitchFamily="2" charset="2"/>
              <a:buChar char="§"/>
            </a:pPr>
            <a:r>
              <a:rPr lang="en-US" sz="2000">
                <a:solidFill>
                  <a:schemeClr val="bg2"/>
                </a:solidFill>
                <a:latin typeface="Rockwell" panose="02060603020205020403" pitchFamily="18" charset="0"/>
              </a:rPr>
              <a:t>Sailors must earn enough Retirement Points in a specific period for at least </a:t>
            </a:r>
            <a:r>
              <a:rPr lang="en-US" sz="2000" b="1">
                <a:solidFill>
                  <a:schemeClr val="bg2"/>
                </a:solidFill>
                <a:latin typeface="Rockwell" panose="02060603020205020403" pitchFamily="18" charset="0"/>
              </a:rPr>
              <a:t>20 Qualifying Years</a:t>
            </a:r>
            <a:r>
              <a:rPr lang="en-US" sz="2000">
                <a:solidFill>
                  <a:schemeClr val="bg2"/>
                </a:solidFill>
                <a:latin typeface="Rockwell" panose="02060603020205020403" pitchFamily="18" charset="0"/>
              </a:rPr>
              <a:t> to earn Reserve Retirement eligibility.</a:t>
            </a:r>
          </a:p>
          <a:p>
            <a:pPr marL="285750" indent="-285750">
              <a:buFont typeface="Wingdings" panose="05000000000000000000" pitchFamily="2" charset="2"/>
              <a:buChar char="§"/>
            </a:pPr>
            <a:r>
              <a:rPr lang="en-US" sz="2000">
                <a:solidFill>
                  <a:schemeClr val="bg2"/>
                </a:solidFill>
                <a:latin typeface="Rockwell" panose="02060603020205020403" pitchFamily="18" charset="0"/>
              </a:rPr>
              <a:t>This specific time period is known as the Anniversary Year (AY).</a:t>
            </a:r>
          </a:p>
          <a:p>
            <a:pPr marL="285750" indent="-285750">
              <a:buFont typeface="Wingdings" panose="05000000000000000000" pitchFamily="2" charset="2"/>
              <a:buChar char="§"/>
            </a:pPr>
            <a:r>
              <a:rPr lang="en-US" sz="2000">
                <a:solidFill>
                  <a:schemeClr val="bg2"/>
                </a:solidFill>
                <a:latin typeface="Rockwell" panose="02060603020205020403" pitchFamily="18" charset="0"/>
              </a:rPr>
              <a:t>If you already served on Active Duty or in another Service, you have likely accrued years toward 20 Qualifying Years.</a:t>
            </a:r>
          </a:p>
        </p:txBody>
      </p:sp>
    </p:spTree>
    <p:extLst>
      <p:ext uri="{BB962C8B-B14F-4D97-AF65-F5344CB8AC3E}">
        <p14:creationId xmlns:p14="http://schemas.microsoft.com/office/powerpoint/2010/main" val="3672665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ricare - Wikipedia">
            <a:extLst>
              <a:ext uri="{FF2B5EF4-FFF2-40B4-BE49-F238E27FC236}">
                <a16:creationId xmlns:a16="http://schemas.microsoft.com/office/drawing/2014/main" id="{E17A3C26-FBD0-AFF3-87B3-A14757EC7B67}"/>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0" y="0"/>
            <a:ext cx="9058275" cy="63895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511" y="312756"/>
            <a:ext cx="7067550" cy="1184055"/>
          </a:xfrm>
        </p:spPr>
        <p:txBody>
          <a:bodyPr/>
          <a:lstStyle/>
          <a:p>
            <a:r>
              <a:rPr lang="en-US"/>
              <a:t>Healthcare Benefits</a:t>
            </a:r>
          </a:p>
        </p:txBody>
      </p:sp>
      <p:sp>
        <p:nvSpPr>
          <p:cNvPr id="3" name="Content Placeholder 2"/>
          <p:cNvSpPr>
            <a:spLocks noGrp="1"/>
          </p:cNvSpPr>
          <p:nvPr>
            <p:ph idx="1"/>
          </p:nvPr>
        </p:nvSpPr>
        <p:spPr>
          <a:xfrm>
            <a:off x="0" y="1411935"/>
            <a:ext cx="8341851" cy="3488893"/>
          </a:xfrm>
        </p:spPr>
        <p:txBody>
          <a:bodyPr>
            <a:normAutofit/>
          </a:bodyPr>
          <a:lstStyle/>
          <a:p>
            <a:r>
              <a:rPr lang="en-US" sz="2400">
                <a:latin typeface="Rockwell" panose="02060603020205020403" pitchFamily="18" charset="0"/>
              </a:rPr>
              <a:t>Transitional Assistance Management Program (TAMP)</a:t>
            </a:r>
          </a:p>
          <a:p>
            <a:pPr lvl="1"/>
            <a:r>
              <a:rPr lang="en-US">
                <a:latin typeface="Rockwell" panose="02060603020205020403" pitchFamily="18" charset="0"/>
              </a:rPr>
              <a:t>The first 180-days of health care coverage may be premium-free under TAMP for those that affiliate immediately</a:t>
            </a:r>
          </a:p>
          <a:p>
            <a:r>
              <a:rPr lang="en-US" sz="2400">
                <a:latin typeface="Rockwell" panose="02060603020205020403" pitchFamily="18" charset="0"/>
              </a:rPr>
              <a:t>Cost efficient Health Insurance</a:t>
            </a:r>
          </a:p>
          <a:p>
            <a:pPr lvl="1"/>
            <a:r>
              <a:rPr lang="en-US">
                <a:latin typeface="Rockwell" panose="02060603020205020403" pitchFamily="18" charset="0"/>
              </a:rPr>
              <a:t>SELRES eligible for TRICARE Reserve Select (TRS) and TRICARE Dental Program</a:t>
            </a:r>
          </a:p>
          <a:p>
            <a:pPr lvl="1">
              <a:buFont typeface="Arial" panose="020B0604020202020204" pitchFamily="34" charset="0"/>
              <a:buChar char="•"/>
            </a:pPr>
            <a:endParaRPr lang="en-US" sz="1800"/>
          </a:p>
        </p:txBody>
      </p:sp>
      <p:graphicFrame>
        <p:nvGraphicFramePr>
          <p:cNvPr id="5" name="Table 4"/>
          <p:cNvGraphicFramePr>
            <a:graphicFrameLocks noGrp="1"/>
          </p:cNvGraphicFramePr>
          <p:nvPr>
            <p:extLst>
              <p:ext uri="{D42A27DB-BD31-4B8C-83A1-F6EECF244321}">
                <p14:modId xmlns:p14="http://schemas.microsoft.com/office/powerpoint/2010/main" val="1115864284"/>
              </p:ext>
            </p:extLst>
          </p:nvPr>
        </p:nvGraphicFramePr>
        <p:xfrm>
          <a:off x="176644" y="4304872"/>
          <a:ext cx="7086636" cy="2379268"/>
        </p:xfrm>
        <a:graphic>
          <a:graphicData uri="http://schemas.openxmlformats.org/drawingml/2006/table">
            <a:tbl>
              <a:tblPr firstRow="1" bandRow="1">
                <a:tableStyleId>{073A0DAA-6AF3-43AB-8588-CEC1D06C72B9}</a:tableStyleId>
              </a:tblPr>
              <a:tblGrid>
                <a:gridCol w="1771659">
                  <a:extLst>
                    <a:ext uri="{9D8B030D-6E8A-4147-A177-3AD203B41FA5}">
                      <a16:colId xmlns:a16="http://schemas.microsoft.com/office/drawing/2014/main" val="2677549942"/>
                    </a:ext>
                  </a:extLst>
                </a:gridCol>
                <a:gridCol w="1771659">
                  <a:extLst>
                    <a:ext uri="{9D8B030D-6E8A-4147-A177-3AD203B41FA5}">
                      <a16:colId xmlns:a16="http://schemas.microsoft.com/office/drawing/2014/main" val="10196042"/>
                    </a:ext>
                  </a:extLst>
                </a:gridCol>
                <a:gridCol w="1771659">
                  <a:extLst>
                    <a:ext uri="{9D8B030D-6E8A-4147-A177-3AD203B41FA5}">
                      <a16:colId xmlns:a16="http://schemas.microsoft.com/office/drawing/2014/main" val="645645581"/>
                    </a:ext>
                  </a:extLst>
                </a:gridCol>
                <a:gridCol w="1771659">
                  <a:extLst>
                    <a:ext uri="{9D8B030D-6E8A-4147-A177-3AD203B41FA5}">
                      <a16:colId xmlns:a16="http://schemas.microsoft.com/office/drawing/2014/main" val="1406092955"/>
                    </a:ext>
                  </a:extLst>
                </a:gridCol>
              </a:tblGrid>
              <a:tr h="1035950">
                <a:tc>
                  <a:txBody>
                    <a:bodyPr/>
                    <a:lstStyle/>
                    <a:p>
                      <a:pPr algn="ctr"/>
                      <a:r>
                        <a:rPr lang="en-US" sz="2000">
                          <a:solidFill>
                            <a:schemeClr val="bg1"/>
                          </a:solidFill>
                        </a:rPr>
                        <a:t>Premium (Monthly)</a:t>
                      </a:r>
                    </a:p>
                  </a:txBody>
                  <a:tcPr marL="68580" marR="68580" marT="34290" marB="34290"/>
                </a:tc>
                <a:tc>
                  <a:txBody>
                    <a:bodyPr/>
                    <a:lstStyle/>
                    <a:p>
                      <a:pPr algn="ctr"/>
                      <a:r>
                        <a:rPr lang="en-US" sz="2000">
                          <a:solidFill>
                            <a:schemeClr val="bg1"/>
                          </a:solidFill>
                        </a:rPr>
                        <a:t>TRICARE Reserve</a:t>
                      </a:r>
                      <a:r>
                        <a:rPr lang="en-US" sz="2000" baseline="0">
                          <a:solidFill>
                            <a:schemeClr val="bg1"/>
                          </a:solidFill>
                        </a:rPr>
                        <a:t> Select</a:t>
                      </a:r>
                      <a:endParaRPr lang="en-US" sz="2000">
                        <a:solidFill>
                          <a:schemeClr val="bg1"/>
                        </a:solidFill>
                      </a:endParaRPr>
                    </a:p>
                  </a:txBody>
                  <a:tcPr marL="68580" marR="68580" marT="34290" marB="34290"/>
                </a:tc>
                <a:tc>
                  <a:txBody>
                    <a:bodyPr/>
                    <a:lstStyle/>
                    <a:p>
                      <a:pPr algn="ctr"/>
                      <a:r>
                        <a:rPr lang="en-US" sz="2000">
                          <a:solidFill>
                            <a:schemeClr val="bg1"/>
                          </a:solidFill>
                        </a:rPr>
                        <a:t>TRICARE</a:t>
                      </a:r>
                      <a:r>
                        <a:rPr lang="en-US" sz="2000" baseline="0">
                          <a:solidFill>
                            <a:schemeClr val="bg1"/>
                          </a:solidFill>
                        </a:rPr>
                        <a:t> Dental Program</a:t>
                      </a:r>
                      <a:endParaRPr lang="en-US" sz="2000">
                        <a:solidFill>
                          <a:schemeClr val="bg1"/>
                        </a:solidFill>
                      </a:endParaRPr>
                    </a:p>
                  </a:txBody>
                  <a:tcPr marL="68580" marR="68580" marT="34290" marB="34290"/>
                </a:tc>
                <a:tc>
                  <a:txBody>
                    <a:bodyPr/>
                    <a:lstStyle/>
                    <a:p>
                      <a:pPr algn="ctr"/>
                      <a:r>
                        <a:rPr lang="en-US" sz="2000">
                          <a:solidFill>
                            <a:schemeClr val="bg1"/>
                          </a:solidFill>
                        </a:rPr>
                        <a:t>National Average</a:t>
                      </a:r>
                    </a:p>
                  </a:txBody>
                  <a:tcPr marL="68580" marR="68580" marT="34290" marB="34290"/>
                </a:tc>
                <a:extLst>
                  <a:ext uri="{0D108BD9-81ED-4DB2-BD59-A6C34878D82A}">
                    <a16:rowId xmlns:a16="http://schemas.microsoft.com/office/drawing/2014/main" val="3599399194"/>
                  </a:ext>
                </a:extLst>
              </a:tr>
              <a:tr h="628593">
                <a:tc>
                  <a:txBody>
                    <a:bodyPr/>
                    <a:lstStyle/>
                    <a:p>
                      <a:pPr algn="ctr"/>
                      <a:r>
                        <a:rPr lang="en-US" sz="2000" dirty="0">
                          <a:solidFill>
                            <a:schemeClr val="bg1"/>
                          </a:solidFill>
                        </a:rPr>
                        <a:t>Sailor</a:t>
                      </a:r>
                      <a:r>
                        <a:rPr lang="en-US" sz="2000" baseline="0" dirty="0">
                          <a:solidFill>
                            <a:schemeClr val="bg1"/>
                          </a:solidFill>
                        </a:rPr>
                        <a:t> Only</a:t>
                      </a:r>
                      <a:endParaRPr lang="en-US" sz="2000" dirty="0">
                        <a:solidFill>
                          <a:schemeClr val="bg1"/>
                        </a:solidFill>
                      </a:endParaRPr>
                    </a:p>
                  </a:txBody>
                  <a:tcPr marL="68580" marR="68580" marT="34290" marB="34290"/>
                </a:tc>
                <a:tc>
                  <a:txBody>
                    <a:bodyPr/>
                    <a:lstStyle/>
                    <a:p>
                      <a:pPr algn="ctr"/>
                      <a:r>
                        <a:rPr lang="en-US" sz="2000">
                          <a:solidFill>
                            <a:schemeClr val="bg1"/>
                          </a:solidFill>
                        </a:rPr>
                        <a:t>$53.80</a:t>
                      </a:r>
                    </a:p>
                  </a:txBody>
                  <a:tcPr marL="68580" marR="68580" marT="34290" marB="34290"/>
                </a:tc>
                <a:tc>
                  <a:txBody>
                    <a:bodyPr/>
                    <a:lstStyle/>
                    <a:p>
                      <a:pPr algn="ctr"/>
                      <a:r>
                        <a:rPr lang="en-US" sz="2000">
                          <a:solidFill>
                            <a:schemeClr val="bg1"/>
                          </a:solidFill>
                        </a:rPr>
                        <a:t>$ 28.82</a:t>
                      </a:r>
                    </a:p>
                  </a:txBody>
                  <a:tcPr marL="68580" marR="68580" marT="34290" marB="34290"/>
                </a:tc>
                <a:tc>
                  <a:txBody>
                    <a:bodyPr/>
                    <a:lstStyle/>
                    <a:p>
                      <a:pPr algn="ctr"/>
                      <a:r>
                        <a:rPr lang="en-US" sz="2000">
                          <a:solidFill>
                            <a:schemeClr val="bg1"/>
                          </a:solidFill>
                        </a:rPr>
                        <a:t>$575</a:t>
                      </a:r>
                    </a:p>
                  </a:txBody>
                  <a:tcPr marL="68580" marR="68580" marT="34290" marB="34290"/>
                </a:tc>
                <a:extLst>
                  <a:ext uri="{0D108BD9-81ED-4DB2-BD59-A6C34878D82A}">
                    <a16:rowId xmlns:a16="http://schemas.microsoft.com/office/drawing/2014/main" val="421474913"/>
                  </a:ext>
                </a:extLst>
              </a:tr>
              <a:tr h="714725">
                <a:tc>
                  <a:txBody>
                    <a:bodyPr/>
                    <a:lstStyle/>
                    <a:p>
                      <a:pPr algn="ctr"/>
                      <a:r>
                        <a:rPr lang="en-US" sz="2000" dirty="0">
                          <a:solidFill>
                            <a:schemeClr val="bg1"/>
                          </a:solidFill>
                        </a:rPr>
                        <a:t>Sailor</a:t>
                      </a:r>
                      <a:r>
                        <a:rPr lang="en-US" sz="2000" baseline="0" dirty="0">
                          <a:solidFill>
                            <a:schemeClr val="bg1"/>
                          </a:solidFill>
                        </a:rPr>
                        <a:t> + Family</a:t>
                      </a:r>
                      <a:endParaRPr lang="en-US" sz="2000" dirty="0">
                        <a:solidFill>
                          <a:schemeClr val="bg1"/>
                        </a:solidFill>
                      </a:endParaRPr>
                    </a:p>
                  </a:txBody>
                  <a:tcPr marL="68580" marR="68580" marT="34290" marB="34290"/>
                </a:tc>
                <a:tc>
                  <a:txBody>
                    <a:bodyPr/>
                    <a:lstStyle/>
                    <a:p>
                      <a:pPr algn="ctr"/>
                      <a:r>
                        <a:rPr lang="en-US" sz="2000">
                          <a:solidFill>
                            <a:schemeClr val="bg1"/>
                          </a:solidFill>
                        </a:rPr>
                        <a:t>$274.48</a:t>
                      </a:r>
                    </a:p>
                  </a:txBody>
                  <a:tcPr marL="68580" marR="68580" marT="34290" marB="34290"/>
                </a:tc>
                <a:tc>
                  <a:txBody>
                    <a:bodyPr/>
                    <a:lstStyle/>
                    <a:p>
                      <a:pPr algn="ctr"/>
                      <a:r>
                        <a:rPr lang="en-US" sz="2000">
                          <a:solidFill>
                            <a:schemeClr val="bg1"/>
                          </a:solidFill>
                        </a:rPr>
                        <a:t>$</a:t>
                      </a:r>
                      <a:r>
                        <a:rPr lang="en-US" sz="2000" baseline="0">
                          <a:solidFill>
                            <a:schemeClr val="bg1"/>
                          </a:solidFill>
                        </a:rPr>
                        <a:t> 74.94</a:t>
                      </a:r>
                      <a:endParaRPr lang="en-US" sz="2000">
                        <a:solidFill>
                          <a:schemeClr val="bg1"/>
                        </a:solidFill>
                      </a:endParaRPr>
                    </a:p>
                  </a:txBody>
                  <a:tcPr marL="68580" marR="68580" marT="34290" marB="34290"/>
                </a:tc>
                <a:tc>
                  <a:txBody>
                    <a:bodyPr/>
                    <a:lstStyle/>
                    <a:p>
                      <a:pPr algn="ctr"/>
                      <a:r>
                        <a:rPr lang="en-US" sz="2000" dirty="0">
                          <a:solidFill>
                            <a:schemeClr val="bg1"/>
                          </a:solidFill>
                        </a:rPr>
                        <a:t>$1,675</a:t>
                      </a:r>
                    </a:p>
                  </a:txBody>
                  <a:tcPr marL="68580" marR="68580" marT="34290" marB="34290"/>
                </a:tc>
                <a:extLst>
                  <a:ext uri="{0D108BD9-81ED-4DB2-BD59-A6C34878D82A}">
                    <a16:rowId xmlns:a16="http://schemas.microsoft.com/office/drawing/2014/main" val="1545221601"/>
                  </a:ext>
                </a:extLst>
              </a:tr>
            </a:tbl>
          </a:graphicData>
        </a:graphic>
      </p:graphicFrame>
      <p:pic>
        <p:nvPicPr>
          <p:cNvPr id="6" name="Picture 5" descr="A qr code with black squares&#10;&#10;AI-generated content may be incorrect.">
            <a:extLst>
              <a:ext uri="{FF2B5EF4-FFF2-40B4-BE49-F238E27FC236}">
                <a16:creationId xmlns:a16="http://schemas.microsoft.com/office/drawing/2014/main" id="{867F3CDF-5B62-AD18-A50D-5AB253F57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648" y="5308817"/>
            <a:ext cx="1478627" cy="1478627"/>
          </a:xfrm>
          <a:prstGeom prst="rect">
            <a:avLst/>
          </a:prstGeom>
        </p:spPr>
      </p:pic>
    </p:spTree>
    <p:extLst>
      <p:ext uri="{BB962C8B-B14F-4D97-AF65-F5344CB8AC3E}">
        <p14:creationId xmlns:p14="http://schemas.microsoft.com/office/powerpoint/2010/main" val="405425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2B31D-1B1F-B80F-114B-76113FBD6B45}"/>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77197E-7D54-A177-A321-81E8DE0AC011}"/>
              </a:ext>
            </a:extLst>
          </p:cNvPr>
          <p:cNvPicPr>
            <a:picLocks noGrp="1" noChangeAspect="1"/>
          </p:cNvPicPr>
          <p:nvPr>
            <p:ph idx="1"/>
          </p:nvPr>
        </p:nvPicPr>
        <p:blipFill>
          <a:blip r:embed="rId3">
            <a:alphaModFix amt="25000"/>
          </a:blip>
          <a:stretch>
            <a:fillRect/>
          </a:stretch>
        </p:blipFill>
        <p:spPr>
          <a:xfrm>
            <a:off x="143070" y="314632"/>
            <a:ext cx="9004978" cy="6469626"/>
          </a:xfrm>
          <a:prstGeom prst="rect">
            <a:avLst/>
          </a:prstGeom>
          <a:noFill/>
          <a:effectLst>
            <a:softEdge rad="254000"/>
          </a:effectLst>
        </p:spPr>
      </p:pic>
      <p:sp>
        <p:nvSpPr>
          <p:cNvPr id="10" name="Title 1">
            <a:extLst>
              <a:ext uri="{FF2B5EF4-FFF2-40B4-BE49-F238E27FC236}">
                <a16:creationId xmlns:a16="http://schemas.microsoft.com/office/drawing/2014/main" id="{B0F3B37D-1A5A-69BD-F7BA-A4288F2FEB66}"/>
              </a:ext>
            </a:extLst>
          </p:cNvPr>
          <p:cNvSpPr>
            <a:spLocks noGrp="1"/>
          </p:cNvSpPr>
          <p:nvPr>
            <p:ph type="title"/>
          </p:nvPr>
        </p:nvSpPr>
        <p:spPr>
          <a:xfrm>
            <a:off x="143070" y="130099"/>
            <a:ext cx="6636565" cy="1072342"/>
          </a:xfrm>
        </p:spPr>
        <p:txBody>
          <a:bodyPr>
            <a:noAutofit/>
          </a:bodyPr>
          <a:lstStyle/>
          <a:p>
            <a:r>
              <a:rPr lang="en-US" sz="3600"/>
              <a:t>Basic SELRES Obligations</a:t>
            </a:r>
          </a:p>
        </p:txBody>
      </p:sp>
      <p:sp>
        <p:nvSpPr>
          <p:cNvPr id="3" name="Content Placeholder 2">
            <a:extLst>
              <a:ext uri="{FF2B5EF4-FFF2-40B4-BE49-F238E27FC236}">
                <a16:creationId xmlns:a16="http://schemas.microsoft.com/office/drawing/2014/main" id="{BDD55D66-0165-6030-0404-B69FD1065AA5}"/>
              </a:ext>
            </a:extLst>
          </p:cNvPr>
          <p:cNvSpPr>
            <a:spLocks noGrp="1"/>
          </p:cNvSpPr>
          <p:nvPr>
            <p:ph type="body" sz="half" idx="2"/>
          </p:nvPr>
        </p:nvSpPr>
        <p:spPr>
          <a:xfrm>
            <a:off x="143070" y="1386974"/>
            <a:ext cx="8354595" cy="4804756"/>
          </a:xfrm>
        </p:spPr>
        <p:txBody>
          <a:bodyPr>
            <a:noAutofit/>
          </a:bodyPr>
          <a:lstStyle/>
          <a:p>
            <a:pPr rtl="0" fontAlgn="base"/>
            <a:r>
              <a:rPr lang="en-US" sz="2800" b="1" i="0" dirty="0">
                <a:effectLst/>
                <a:latin typeface="Rockwell" panose="02060603020205020403" pitchFamily="18" charset="0"/>
              </a:rPr>
              <a:t>Maintain Mobilization Readiness</a:t>
            </a:r>
          </a:p>
          <a:p>
            <a:pPr rtl="0" fontAlgn="base"/>
            <a:r>
              <a:rPr lang="en-US" sz="2800" b="0" i="0" dirty="0">
                <a:effectLst/>
                <a:latin typeface="Rockwell" panose="02060603020205020403" pitchFamily="18" charset="0"/>
              </a:rPr>
              <a:t>What does that mean?</a:t>
            </a:r>
          </a:p>
          <a:p>
            <a:pPr lvl="1" fontAlgn="base"/>
            <a:r>
              <a:rPr lang="en-US" sz="2800" b="0" i="0" dirty="0">
                <a:effectLst/>
                <a:latin typeface="Rockwell" panose="02060603020205020403" pitchFamily="18" charset="0"/>
              </a:rPr>
              <a:t>Remain current and up-to-date with:</a:t>
            </a:r>
          </a:p>
          <a:p>
            <a:pPr marL="914400" lvl="1" indent="-457200" fontAlgn="base">
              <a:buFont typeface="Wingdings" panose="05000000000000000000" pitchFamily="2" charset="2"/>
              <a:buChar char="§"/>
            </a:pPr>
            <a:r>
              <a:rPr lang="en-US" sz="2800" b="0" i="0" dirty="0">
                <a:effectLst/>
                <a:latin typeface="Rockwell" panose="02060603020205020403" pitchFamily="18" charset="0"/>
              </a:rPr>
              <a:t>Training Requirements:  Rate training</a:t>
            </a:r>
          </a:p>
          <a:p>
            <a:pPr marL="914400" lvl="1" indent="-457200" fontAlgn="base">
              <a:buFont typeface="Wingdings" panose="05000000000000000000" pitchFamily="2" charset="2"/>
              <a:buChar char="§"/>
            </a:pPr>
            <a:r>
              <a:rPr lang="en-US" sz="2800" b="0" i="0" dirty="0">
                <a:effectLst/>
                <a:latin typeface="Rockwell" panose="02060603020205020403" pitchFamily="18" charset="0"/>
              </a:rPr>
              <a:t>Physical Requirements:  PARFQ/PFA</a:t>
            </a:r>
            <a:endParaRPr lang="en-US" sz="2800" dirty="0">
              <a:latin typeface="Rockwell" panose="02060603020205020403" pitchFamily="18" charset="0"/>
            </a:endParaRPr>
          </a:p>
          <a:p>
            <a:pPr marL="914400" lvl="1" indent="-457200" fontAlgn="base">
              <a:buFont typeface="Wingdings" panose="05000000000000000000" pitchFamily="2" charset="2"/>
              <a:buChar char="§"/>
            </a:pPr>
            <a:r>
              <a:rPr lang="en-US" sz="2800" dirty="0">
                <a:latin typeface="Rockwell" panose="02060603020205020403" pitchFamily="18" charset="0"/>
              </a:rPr>
              <a:t>Medical Requirements:  PHA, Dental</a:t>
            </a:r>
          </a:p>
          <a:p>
            <a:pPr marL="914400" lvl="1" indent="-457200" fontAlgn="base">
              <a:buFont typeface="Wingdings" panose="05000000000000000000" pitchFamily="2" charset="2"/>
              <a:buChar char="§"/>
            </a:pPr>
            <a:r>
              <a:rPr lang="en-US" sz="2800" dirty="0">
                <a:latin typeface="Rockwell" panose="02060603020205020403" pitchFamily="18" charset="0"/>
              </a:rPr>
              <a:t>Administrative Requirements:  CMT’s, PG-2, NFAAS</a:t>
            </a:r>
          </a:p>
          <a:p>
            <a:pPr marL="914400" lvl="1" indent="-457200" fontAlgn="base">
              <a:buFont typeface="Wingdings" panose="05000000000000000000" pitchFamily="2" charset="2"/>
              <a:buChar char="§"/>
            </a:pPr>
            <a:r>
              <a:rPr lang="en-US" sz="2600" dirty="0">
                <a:latin typeface="Rockwell" panose="02060603020205020403" pitchFamily="18" charset="0"/>
              </a:rPr>
              <a:t>One Drill Weekend (DWE) per month required</a:t>
            </a:r>
          </a:p>
          <a:p>
            <a:pPr marL="914400" lvl="1" indent="-457200" fontAlgn="base">
              <a:buFont typeface="Wingdings" panose="05000000000000000000" pitchFamily="2" charset="2"/>
              <a:buChar char="§"/>
            </a:pPr>
            <a:r>
              <a:rPr lang="en-US" sz="2600" dirty="0">
                <a:latin typeface="Rockwell" panose="02060603020205020403" pitchFamily="18" charset="0"/>
              </a:rPr>
              <a:t>One two-w</a:t>
            </a:r>
            <a:r>
              <a:rPr lang="en-US" sz="2600" b="0" i="0" dirty="0">
                <a:effectLst/>
                <a:latin typeface="Rockwell" panose="02060603020205020403" pitchFamily="18" charset="0"/>
              </a:rPr>
              <a:t>eek Annual Training (AT) required</a:t>
            </a:r>
          </a:p>
          <a:p>
            <a:endParaRPr lang="en-US" sz="1800" dirty="0"/>
          </a:p>
        </p:txBody>
      </p:sp>
    </p:spTree>
    <p:extLst>
      <p:ext uri="{BB962C8B-B14F-4D97-AF65-F5344CB8AC3E}">
        <p14:creationId xmlns:p14="http://schemas.microsoft.com/office/powerpoint/2010/main" val="3326508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C790E-5CA5-C0BC-6A5A-4349503F36B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2BCB3F7-0D67-F8BC-8CC9-4E4AC9C9684D}"/>
              </a:ext>
            </a:extLst>
          </p:cNvPr>
          <p:cNvPicPr>
            <a:picLocks noChangeAspect="1"/>
          </p:cNvPicPr>
          <p:nvPr/>
        </p:nvPicPr>
        <p:blipFill>
          <a:blip r:embed="rId3">
            <a:alphaModFix amt="18000"/>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82A6842-24C9-9D87-A0FE-E041733D6217}"/>
              </a:ext>
            </a:extLst>
          </p:cNvPr>
          <p:cNvSpPr>
            <a:spLocks noGrp="1"/>
          </p:cNvSpPr>
          <p:nvPr>
            <p:ph type="title"/>
          </p:nvPr>
        </p:nvSpPr>
        <p:spPr>
          <a:xfrm>
            <a:off x="1533525" y="211586"/>
            <a:ext cx="6076950" cy="1184055"/>
          </a:xfrm>
        </p:spPr>
        <p:txBody>
          <a:bodyPr vert="horz" lIns="91440" tIns="45720" rIns="91440" bIns="45720" rtlCol="0" anchor="ctr">
            <a:normAutofit/>
          </a:bodyPr>
          <a:lstStyle/>
          <a:p>
            <a:r>
              <a:rPr lang="en-US" sz="3600" kern="1200">
                <a:latin typeface="Rockwell" panose="02060603020205020403" pitchFamily="18" charset="0"/>
                <a:ea typeface="+mj-ea"/>
                <a:cs typeface="+mj-cs"/>
              </a:rPr>
              <a:t>Advancement Eligibility</a:t>
            </a:r>
          </a:p>
        </p:txBody>
      </p:sp>
      <p:sp>
        <p:nvSpPr>
          <p:cNvPr id="9" name="TextBox 8">
            <a:extLst>
              <a:ext uri="{FF2B5EF4-FFF2-40B4-BE49-F238E27FC236}">
                <a16:creationId xmlns:a16="http://schemas.microsoft.com/office/drawing/2014/main" id="{331E4B50-3D9A-42CE-E47C-0F824910FD20}"/>
              </a:ext>
            </a:extLst>
          </p:cNvPr>
          <p:cNvSpPr txBox="1"/>
          <p:nvPr/>
        </p:nvSpPr>
        <p:spPr>
          <a:xfrm>
            <a:off x="136847" y="1316613"/>
            <a:ext cx="5110271" cy="4117975"/>
          </a:xfrm>
          <a:prstGeom prst="rect">
            <a:avLst/>
          </a:prstGeom>
        </p:spPr>
        <p:txBody>
          <a:bodyPr vert="horz" lIns="91440" tIns="45720" rIns="91440" bIns="45720" rtlCol="0">
            <a:noAutofit/>
          </a:bodyPr>
          <a:lstStyle/>
          <a:p>
            <a:pPr marL="228600" marR="0" lvl="0" indent="-228600" defTabSz="914400" fontAlgn="auto">
              <a:lnSpc>
                <a:spcPct val="90000"/>
              </a:lnSpc>
              <a:spcBef>
                <a:spcPts val="1000"/>
              </a:spcBef>
              <a:spcAft>
                <a:spcPts val="0"/>
              </a:spcAft>
              <a:buClrTx/>
              <a:buSzTx/>
              <a:buFont typeface="Wingdings" panose="05000000000000000000" pitchFamily="2" charset="2"/>
              <a:buChar char="§"/>
              <a:tabLst/>
              <a:defRPr/>
            </a:pPr>
            <a:r>
              <a:rPr kumimoji="0" lang="en-US" sz="2000" i="0" u="none" strike="noStrike" cap="none" spc="0" normalizeH="0" baseline="0" noProof="0" dirty="0">
                <a:ln>
                  <a:noFill/>
                </a:ln>
                <a:solidFill>
                  <a:schemeClr val="accent3"/>
                </a:solidFill>
                <a:effectLst/>
                <a:uLnTx/>
                <a:uFillTx/>
                <a:latin typeface="Rockwell" panose="02060603020205020403" pitchFamily="18" charset="0"/>
                <a:cs typeface="Segoe UI" panose="020B0502040204020203" pitchFamily="34" charset="0"/>
              </a:rPr>
              <a:t>Recommendation from CO/OIC</a:t>
            </a:r>
          </a:p>
          <a:p>
            <a:pPr marL="228600" marR="0" lvl="0" indent="-228600" defTabSz="914400" fontAlgn="auto">
              <a:lnSpc>
                <a:spcPct val="90000"/>
              </a:lnSpc>
              <a:spcBef>
                <a:spcPts val="1000"/>
              </a:spcBef>
              <a:spcAft>
                <a:spcPts val="0"/>
              </a:spcAft>
              <a:buClrTx/>
              <a:buSzTx/>
              <a:buFont typeface="Wingdings" panose="05000000000000000000" pitchFamily="2" charset="2"/>
              <a:buChar char="§"/>
              <a:tabLst/>
              <a:defRPr/>
            </a:pPr>
            <a:r>
              <a:rPr kumimoji="0" lang="en-US" sz="2000" i="0" u="none" strike="noStrike" cap="none" spc="0" normalizeH="0" baseline="0" noProof="0" dirty="0">
                <a:ln>
                  <a:noFill/>
                </a:ln>
                <a:solidFill>
                  <a:schemeClr val="accent3"/>
                </a:solidFill>
                <a:effectLst/>
                <a:uLnTx/>
                <a:uFillTx/>
                <a:latin typeface="Rockwell" panose="02060603020205020403" pitchFamily="18" charset="0"/>
                <a:cs typeface="Segoe UI" panose="020B0502040204020203" pitchFamily="34" charset="0"/>
              </a:rPr>
              <a:t>Have minimum Time-In-Rate (TIR)/(TIS from E1-E4)</a:t>
            </a:r>
          </a:p>
          <a:p>
            <a:pPr marL="228600" marR="0" lvl="0" indent="-228600" defTabSz="914400" fontAlgn="auto">
              <a:lnSpc>
                <a:spcPct val="90000"/>
              </a:lnSpc>
              <a:spcBef>
                <a:spcPts val="1000"/>
              </a:spcBef>
              <a:spcAft>
                <a:spcPts val="0"/>
              </a:spcAft>
              <a:buClrTx/>
              <a:buSzTx/>
              <a:buFont typeface="Wingdings" panose="05000000000000000000" pitchFamily="2" charset="2"/>
              <a:buChar char="§"/>
              <a:tabLst/>
              <a:defRPr/>
            </a:pPr>
            <a:r>
              <a:rPr kumimoji="0" lang="en-US" sz="2000" i="0" u="none" strike="noStrike" cap="none" spc="0" normalizeH="0" baseline="0" noProof="0" dirty="0">
                <a:ln>
                  <a:noFill/>
                </a:ln>
                <a:solidFill>
                  <a:schemeClr val="accent3"/>
                </a:solidFill>
                <a:effectLst/>
                <a:uLnTx/>
                <a:uFillTx/>
                <a:latin typeface="Rockwell" panose="02060603020205020403" pitchFamily="18" charset="0"/>
                <a:cs typeface="Segoe UI" panose="020B0502040204020203" pitchFamily="34" charset="0"/>
              </a:rPr>
              <a:t>Be in the proper path for advancement</a:t>
            </a:r>
          </a:p>
          <a:p>
            <a:pPr marL="228600" marR="0" lvl="0" indent="-228600" defTabSz="914400" fontAlgn="auto">
              <a:lnSpc>
                <a:spcPct val="90000"/>
              </a:lnSpc>
              <a:spcBef>
                <a:spcPts val="1000"/>
              </a:spcBef>
              <a:spcAft>
                <a:spcPts val="0"/>
              </a:spcAft>
              <a:buClrTx/>
              <a:buSzTx/>
              <a:buFont typeface="Wingdings" panose="05000000000000000000" pitchFamily="2" charset="2"/>
              <a:buChar char="§"/>
              <a:tabLst/>
              <a:defRPr/>
            </a:pPr>
            <a:r>
              <a:rPr kumimoji="0" lang="en-US" sz="2000" i="0" u="none" strike="noStrike" cap="none" spc="0" normalizeH="0" baseline="0" noProof="0" dirty="0">
                <a:ln>
                  <a:noFill/>
                </a:ln>
                <a:solidFill>
                  <a:schemeClr val="accent3"/>
                </a:solidFill>
                <a:effectLst/>
                <a:uLnTx/>
                <a:uFillTx/>
                <a:latin typeface="Rockwell" panose="02060603020205020403" pitchFamily="18" charset="0"/>
                <a:cs typeface="Segoe UI" panose="020B0502040204020203" pitchFamily="34" charset="0"/>
              </a:rPr>
              <a:t>If required, complete service schools</a:t>
            </a:r>
          </a:p>
          <a:p>
            <a:pPr marL="228600" marR="0" lvl="0" indent="-228600" defTabSz="914400" fontAlgn="auto">
              <a:lnSpc>
                <a:spcPct val="90000"/>
              </a:lnSpc>
              <a:spcBef>
                <a:spcPts val="1000"/>
              </a:spcBef>
              <a:spcAft>
                <a:spcPts val="0"/>
              </a:spcAft>
              <a:buClrTx/>
              <a:buSzTx/>
              <a:buFont typeface="Wingdings" panose="05000000000000000000" pitchFamily="2" charset="2"/>
              <a:buChar char="§"/>
              <a:tabLst/>
              <a:defRPr/>
            </a:pPr>
            <a:r>
              <a:rPr kumimoji="0" lang="en-US" sz="2000" i="0" u="none" strike="noStrike" cap="none" spc="0" normalizeH="0" baseline="0" noProof="0" dirty="0">
                <a:ln>
                  <a:noFill/>
                </a:ln>
                <a:solidFill>
                  <a:schemeClr val="accent3"/>
                </a:solidFill>
                <a:effectLst/>
                <a:uLnTx/>
                <a:uFillTx/>
                <a:latin typeface="Rockwell" panose="02060603020205020403" pitchFamily="18" charset="0"/>
                <a:cs typeface="Segoe UI" panose="020B0502040204020203" pitchFamily="34" charset="0"/>
              </a:rPr>
              <a:t>Evaluation completed within cycle</a:t>
            </a:r>
          </a:p>
          <a:p>
            <a:pPr marL="228600" marR="0" lvl="0" indent="-228600" defTabSz="914400" fontAlgn="auto">
              <a:lnSpc>
                <a:spcPct val="90000"/>
              </a:lnSpc>
              <a:spcBef>
                <a:spcPts val="1000"/>
              </a:spcBef>
              <a:spcAft>
                <a:spcPts val="0"/>
              </a:spcAft>
              <a:buClrTx/>
              <a:buSzTx/>
              <a:buFont typeface="Wingdings" panose="05000000000000000000" pitchFamily="2" charset="2"/>
              <a:buChar char="§"/>
              <a:tabLst/>
              <a:defRPr/>
            </a:pPr>
            <a:r>
              <a:rPr kumimoji="0" lang="en-US" sz="2000" i="0" u="none" strike="noStrike" cap="none" spc="0" normalizeH="0" baseline="0" noProof="0" dirty="0">
                <a:ln>
                  <a:noFill/>
                </a:ln>
                <a:solidFill>
                  <a:schemeClr val="accent3"/>
                </a:solidFill>
                <a:effectLst/>
                <a:uLnTx/>
                <a:uFillTx/>
                <a:latin typeface="Rockwell" panose="02060603020205020403" pitchFamily="18" charset="0"/>
                <a:cs typeface="Segoe UI" panose="020B0502040204020203" pitchFamily="34" charset="0"/>
              </a:rPr>
              <a:t>Enlisted Leadership Development (ELD) </a:t>
            </a:r>
            <a:r>
              <a:rPr lang="en-US" sz="2000" dirty="0">
                <a:solidFill>
                  <a:schemeClr val="accent3"/>
                </a:solidFill>
                <a:latin typeface="Rockwell" panose="02060603020205020403" pitchFamily="18" charset="0"/>
                <a:cs typeface="Segoe UI" panose="020B0502040204020203" pitchFamily="34" charset="0"/>
              </a:rPr>
              <a:t>c</a:t>
            </a:r>
            <a:r>
              <a:rPr kumimoji="0" lang="en-US" sz="2000" i="0" u="none" strike="noStrike" cap="none" spc="0" normalizeH="0" baseline="0" noProof="0" dirty="0" err="1">
                <a:ln>
                  <a:noFill/>
                </a:ln>
                <a:solidFill>
                  <a:schemeClr val="accent3"/>
                </a:solidFill>
                <a:effectLst/>
                <a:uLnTx/>
                <a:uFillTx/>
                <a:latin typeface="Rockwell" panose="02060603020205020403" pitchFamily="18" charset="0"/>
                <a:cs typeface="Segoe UI" panose="020B0502040204020203" pitchFamily="34" charset="0"/>
              </a:rPr>
              <a:t>ourses</a:t>
            </a:r>
            <a:r>
              <a:rPr kumimoji="0" lang="en-US" sz="2000" i="0" u="none" strike="noStrike" cap="none" spc="0" normalizeH="0" baseline="0" noProof="0" dirty="0">
                <a:ln>
                  <a:noFill/>
                </a:ln>
                <a:solidFill>
                  <a:schemeClr val="accent3"/>
                </a:solidFill>
                <a:effectLst/>
                <a:uLnTx/>
                <a:uFillTx/>
                <a:latin typeface="Rockwell" panose="02060603020205020403" pitchFamily="18" charset="0"/>
                <a:cs typeface="Segoe UI" panose="020B0502040204020203" pitchFamily="34" charset="0"/>
              </a:rPr>
              <a:t> are required prior to taking the exam for E6 and E7 candidates</a:t>
            </a:r>
          </a:p>
          <a:p>
            <a:pPr marL="228600" marR="0" lvl="0" indent="-228600" defTabSz="914400" fontAlgn="auto">
              <a:lnSpc>
                <a:spcPct val="90000"/>
              </a:lnSpc>
              <a:spcBef>
                <a:spcPts val="1000"/>
              </a:spcBef>
              <a:spcAft>
                <a:spcPts val="0"/>
              </a:spcAft>
              <a:buClrTx/>
              <a:buSzTx/>
              <a:buFont typeface="Wingdings" panose="05000000000000000000" pitchFamily="2" charset="2"/>
              <a:buChar char="§"/>
              <a:tabLst/>
              <a:defRPr/>
            </a:pPr>
            <a:r>
              <a:rPr kumimoji="0" lang="en-US" sz="2000" i="0" u="none" strike="noStrike" cap="none" spc="0" normalizeH="0" baseline="0" noProof="0" dirty="0">
                <a:ln>
                  <a:noFill/>
                </a:ln>
                <a:solidFill>
                  <a:schemeClr val="accent3"/>
                </a:solidFill>
                <a:effectLst/>
                <a:uLnTx/>
                <a:uFillTx/>
                <a:latin typeface="Rockwell" panose="02060603020205020403" pitchFamily="18" charset="0"/>
                <a:cs typeface="Segoe UI" panose="020B0502040204020203" pitchFamily="34" charset="0"/>
              </a:rPr>
              <a:t>Professional Military Knowledge Eligibility Exam (PMK-EE) and ELD courses </a:t>
            </a:r>
            <a:r>
              <a:rPr lang="en-US" sz="2000" dirty="0">
                <a:solidFill>
                  <a:schemeClr val="accent3"/>
                </a:solidFill>
                <a:latin typeface="Rockwell" panose="02060603020205020403" pitchFamily="18" charset="0"/>
                <a:cs typeface="Segoe UI" panose="020B0502040204020203" pitchFamily="34" charset="0"/>
              </a:rPr>
              <a:t>are</a:t>
            </a:r>
            <a:r>
              <a:rPr kumimoji="0" lang="en-US" sz="2000" i="0" u="none" strike="noStrike" cap="none" spc="0" normalizeH="0" baseline="0" noProof="0" dirty="0">
                <a:ln>
                  <a:noFill/>
                </a:ln>
                <a:solidFill>
                  <a:schemeClr val="accent3"/>
                </a:solidFill>
                <a:effectLst/>
                <a:uLnTx/>
                <a:uFillTx/>
                <a:latin typeface="Rockwell" panose="02060603020205020403" pitchFamily="18" charset="0"/>
                <a:cs typeface="Segoe UI" panose="020B0502040204020203" pitchFamily="34" charset="0"/>
              </a:rPr>
              <a:t> mandatory for participation in advancement cycles. Complete each once per paygrade (Except E4).</a:t>
            </a:r>
            <a:endParaRPr kumimoji="0" lang="en-US" sz="2000" b="1" i="0" u="none" strike="noStrike" cap="none" spc="0" normalizeH="0" baseline="0" noProof="0" dirty="0">
              <a:ln>
                <a:noFill/>
              </a:ln>
              <a:solidFill>
                <a:schemeClr val="accent3"/>
              </a:solidFill>
              <a:effectLst/>
              <a:uLnTx/>
              <a:uFillTx/>
              <a:latin typeface="Segoe UI" panose="020B0502040204020203" pitchFamily="34" charset="0"/>
              <a:cs typeface="Segoe UI" panose="020B0502040204020203" pitchFamily="34" charset="0"/>
            </a:endParaRPr>
          </a:p>
        </p:txBody>
      </p:sp>
      <p:pic>
        <p:nvPicPr>
          <p:cNvPr id="11" name="Picture 10">
            <a:extLst>
              <a:ext uri="{FF2B5EF4-FFF2-40B4-BE49-F238E27FC236}">
                <a16:creationId xmlns:a16="http://schemas.microsoft.com/office/drawing/2014/main" id="{841CD6BC-9990-0528-EF6F-4FB6DDD3B4F6}"/>
              </a:ext>
            </a:extLst>
          </p:cNvPr>
          <p:cNvPicPr>
            <a:picLocks noChangeAspect="1"/>
          </p:cNvPicPr>
          <p:nvPr/>
        </p:nvPicPr>
        <p:blipFill>
          <a:blip r:embed="rId4">
            <a:alphaModFix amt="50000"/>
          </a:blip>
          <a:stretch>
            <a:fillRect/>
          </a:stretch>
        </p:blipFill>
        <p:spPr>
          <a:xfrm>
            <a:off x="130656" y="135993"/>
            <a:ext cx="1080827" cy="1044627"/>
          </a:xfrm>
          <a:prstGeom prst="rect">
            <a:avLst/>
          </a:prstGeom>
          <a:effectLst>
            <a:softEdge rad="0"/>
          </a:effectLst>
        </p:spPr>
      </p:pic>
      <p:graphicFrame>
        <p:nvGraphicFramePr>
          <p:cNvPr id="3" name="Content Placeholder 3">
            <a:extLst>
              <a:ext uri="{FF2B5EF4-FFF2-40B4-BE49-F238E27FC236}">
                <a16:creationId xmlns:a16="http://schemas.microsoft.com/office/drawing/2014/main" id="{14920968-D869-FD53-BF05-C96EB6A78BC4}"/>
              </a:ext>
            </a:extLst>
          </p:cNvPr>
          <p:cNvGraphicFramePr>
            <a:graphicFrameLocks/>
          </p:cNvGraphicFramePr>
          <p:nvPr>
            <p:extLst>
              <p:ext uri="{D42A27DB-BD31-4B8C-83A1-F6EECF244321}">
                <p14:modId xmlns:p14="http://schemas.microsoft.com/office/powerpoint/2010/main" val="2132008290"/>
              </p:ext>
            </p:extLst>
          </p:nvPr>
        </p:nvGraphicFramePr>
        <p:xfrm>
          <a:off x="5459407" y="2514549"/>
          <a:ext cx="3503032" cy="2663500"/>
        </p:xfrm>
        <a:graphic>
          <a:graphicData uri="http://schemas.openxmlformats.org/drawingml/2006/table">
            <a:tbl>
              <a:tblPr firstRow="1" bandRow="1">
                <a:tableStyleId>{073A0DAA-6AF3-43AB-8588-CEC1D06C72B9}</a:tableStyleId>
              </a:tblPr>
              <a:tblGrid>
                <a:gridCol w="762666">
                  <a:extLst>
                    <a:ext uri="{9D8B030D-6E8A-4147-A177-3AD203B41FA5}">
                      <a16:colId xmlns:a16="http://schemas.microsoft.com/office/drawing/2014/main" val="4163190119"/>
                    </a:ext>
                  </a:extLst>
                </a:gridCol>
                <a:gridCol w="1484676">
                  <a:extLst>
                    <a:ext uri="{9D8B030D-6E8A-4147-A177-3AD203B41FA5}">
                      <a16:colId xmlns:a16="http://schemas.microsoft.com/office/drawing/2014/main" val="1948075615"/>
                    </a:ext>
                  </a:extLst>
                </a:gridCol>
                <a:gridCol w="1255690">
                  <a:extLst>
                    <a:ext uri="{9D8B030D-6E8A-4147-A177-3AD203B41FA5}">
                      <a16:colId xmlns:a16="http://schemas.microsoft.com/office/drawing/2014/main" val="1634762828"/>
                    </a:ext>
                  </a:extLst>
                </a:gridCol>
              </a:tblGrid>
              <a:tr h="532700">
                <a:tc gridSpan="3">
                  <a:txBody>
                    <a:bodyPr/>
                    <a:lstStyle/>
                    <a:p>
                      <a:pPr algn="ctr"/>
                      <a:r>
                        <a:rPr lang="en-US" sz="1600" dirty="0">
                          <a:latin typeface="Rockwell" panose="02060603020205020403" pitchFamily="18" charset="0"/>
                        </a:rPr>
                        <a:t>Advancement Exam Cycle</a:t>
                      </a:r>
                    </a:p>
                  </a:txBody>
                  <a:tcPr marL="149310" marR="149310" marT="74655" marB="74655"/>
                </a:tc>
                <a:tc hMerge="1">
                  <a:txBody>
                    <a:bodyPr/>
                    <a:lstStyle/>
                    <a:p>
                      <a:endParaRPr lang="en-US"/>
                    </a:p>
                  </a:txBody>
                  <a:tcPr/>
                </a:tc>
                <a:tc hMerge="1">
                  <a:txBody>
                    <a:bodyPr/>
                    <a:lstStyle/>
                    <a:p>
                      <a:endParaRPr lang="en-US" sz="2400"/>
                    </a:p>
                  </a:txBody>
                  <a:tcPr/>
                </a:tc>
                <a:extLst>
                  <a:ext uri="{0D108BD9-81ED-4DB2-BD59-A6C34878D82A}">
                    <a16:rowId xmlns:a16="http://schemas.microsoft.com/office/drawing/2014/main" val="1813742541"/>
                  </a:ext>
                </a:extLst>
              </a:tr>
              <a:tr h="532700">
                <a:tc>
                  <a:txBody>
                    <a:bodyPr/>
                    <a:lstStyle/>
                    <a:p>
                      <a:pPr algn="ctr"/>
                      <a:r>
                        <a:rPr lang="en-US" sz="1600">
                          <a:solidFill>
                            <a:srgbClr val="002060"/>
                          </a:solidFill>
                          <a:latin typeface="Rockwell" panose="02060603020205020403" pitchFamily="18" charset="0"/>
                        </a:rPr>
                        <a:t>E-7</a:t>
                      </a:r>
                    </a:p>
                  </a:txBody>
                  <a:tcPr marL="149310" marR="149310" marT="74655" marB="74655"/>
                </a:tc>
                <a:tc>
                  <a:txBody>
                    <a:bodyPr/>
                    <a:lstStyle/>
                    <a:p>
                      <a:pPr algn="ctr"/>
                      <a:r>
                        <a:rPr lang="en-US" sz="1600">
                          <a:solidFill>
                            <a:srgbClr val="002060"/>
                          </a:solidFill>
                          <a:latin typeface="Rockwell" panose="02060603020205020403" pitchFamily="18" charset="0"/>
                        </a:rPr>
                        <a:t>February</a:t>
                      </a:r>
                    </a:p>
                  </a:txBody>
                  <a:tcPr marL="149310" marR="149310" marT="74655" marB="74655"/>
                </a:tc>
                <a:tc>
                  <a:txBody>
                    <a:bodyPr/>
                    <a:lstStyle/>
                    <a:p>
                      <a:pPr algn="ctr"/>
                      <a:r>
                        <a:rPr lang="en-US" sz="1600">
                          <a:solidFill>
                            <a:srgbClr val="002060"/>
                          </a:solidFill>
                          <a:latin typeface="Rockwell" panose="02060603020205020403" pitchFamily="18" charset="0"/>
                        </a:rPr>
                        <a:t>-</a:t>
                      </a:r>
                    </a:p>
                  </a:txBody>
                  <a:tcPr marL="149310" marR="149310" marT="74655" marB="74655"/>
                </a:tc>
                <a:extLst>
                  <a:ext uri="{0D108BD9-81ED-4DB2-BD59-A6C34878D82A}">
                    <a16:rowId xmlns:a16="http://schemas.microsoft.com/office/drawing/2014/main" val="3393007727"/>
                  </a:ext>
                </a:extLst>
              </a:tr>
              <a:tr h="532700">
                <a:tc>
                  <a:txBody>
                    <a:bodyPr/>
                    <a:lstStyle/>
                    <a:p>
                      <a:pPr algn="ctr"/>
                      <a:r>
                        <a:rPr lang="en-US" sz="1600" dirty="0">
                          <a:solidFill>
                            <a:srgbClr val="002060"/>
                          </a:solidFill>
                          <a:latin typeface="Rockwell" panose="02060603020205020403" pitchFamily="18" charset="0"/>
                        </a:rPr>
                        <a:t>E-6</a:t>
                      </a:r>
                    </a:p>
                  </a:txBody>
                  <a:tcPr marL="149310" marR="149310" marT="74655" marB="74655"/>
                </a:tc>
                <a:tc>
                  <a:txBody>
                    <a:bodyPr/>
                    <a:lstStyle/>
                    <a:p>
                      <a:pPr algn="ctr"/>
                      <a:r>
                        <a:rPr lang="en-US" sz="1600">
                          <a:solidFill>
                            <a:srgbClr val="002060"/>
                          </a:solidFill>
                          <a:latin typeface="Rockwell" panose="02060603020205020403" pitchFamily="18" charset="0"/>
                        </a:rPr>
                        <a:t>February</a:t>
                      </a:r>
                    </a:p>
                  </a:txBody>
                  <a:tcPr marL="149310" marR="149310" marT="74655" marB="74655"/>
                </a:tc>
                <a:tc>
                  <a:txBody>
                    <a:bodyPr/>
                    <a:lstStyle/>
                    <a:p>
                      <a:pPr algn="ctr"/>
                      <a:r>
                        <a:rPr lang="en-US" sz="1600">
                          <a:solidFill>
                            <a:srgbClr val="002060"/>
                          </a:solidFill>
                          <a:latin typeface="Rockwell" panose="02060603020205020403" pitchFamily="18" charset="0"/>
                        </a:rPr>
                        <a:t>August</a:t>
                      </a:r>
                    </a:p>
                  </a:txBody>
                  <a:tcPr marL="149310" marR="149310" marT="74655" marB="74655"/>
                </a:tc>
                <a:extLst>
                  <a:ext uri="{0D108BD9-81ED-4DB2-BD59-A6C34878D82A}">
                    <a16:rowId xmlns:a16="http://schemas.microsoft.com/office/drawing/2014/main" val="788187430"/>
                  </a:ext>
                </a:extLst>
              </a:tr>
              <a:tr h="532700">
                <a:tc>
                  <a:txBody>
                    <a:bodyPr/>
                    <a:lstStyle/>
                    <a:p>
                      <a:pPr algn="ctr"/>
                      <a:r>
                        <a:rPr lang="en-US" sz="1600">
                          <a:solidFill>
                            <a:srgbClr val="002060"/>
                          </a:solidFill>
                          <a:latin typeface="Rockwell" panose="02060603020205020403" pitchFamily="18" charset="0"/>
                        </a:rPr>
                        <a:t>E-5</a:t>
                      </a:r>
                    </a:p>
                  </a:txBody>
                  <a:tcPr marL="149310" marR="149310" marT="74655" marB="74655"/>
                </a:tc>
                <a:tc>
                  <a:txBody>
                    <a:bodyPr/>
                    <a:lstStyle/>
                    <a:p>
                      <a:pPr algn="ctr"/>
                      <a:r>
                        <a:rPr lang="en-US" sz="1600">
                          <a:solidFill>
                            <a:srgbClr val="002060"/>
                          </a:solidFill>
                          <a:latin typeface="Rockwell" panose="02060603020205020403" pitchFamily="18" charset="0"/>
                        </a:rPr>
                        <a:t>February</a:t>
                      </a:r>
                    </a:p>
                  </a:txBody>
                  <a:tcPr marL="149310" marR="149310" marT="74655" marB="74655"/>
                </a:tc>
                <a:tc>
                  <a:txBody>
                    <a:bodyPr/>
                    <a:lstStyle/>
                    <a:p>
                      <a:pPr algn="ctr"/>
                      <a:r>
                        <a:rPr lang="en-US" sz="1600">
                          <a:solidFill>
                            <a:srgbClr val="002060"/>
                          </a:solidFill>
                          <a:latin typeface="Rockwell" panose="02060603020205020403" pitchFamily="18" charset="0"/>
                        </a:rPr>
                        <a:t>August</a:t>
                      </a:r>
                    </a:p>
                  </a:txBody>
                  <a:tcPr marL="149310" marR="149310" marT="74655" marB="74655"/>
                </a:tc>
                <a:extLst>
                  <a:ext uri="{0D108BD9-81ED-4DB2-BD59-A6C34878D82A}">
                    <a16:rowId xmlns:a16="http://schemas.microsoft.com/office/drawing/2014/main" val="3809241931"/>
                  </a:ext>
                </a:extLst>
              </a:tr>
              <a:tr h="532700">
                <a:tc>
                  <a:txBody>
                    <a:bodyPr/>
                    <a:lstStyle/>
                    <a:p>
                      <a:pPr algn="ctr"/>
                      <a:r>
                        <a:rPr lang="en-US" sz="1600">
                          <a:solidFill>
                            <a:srgbClr val="002060"/>
                          </a:solidFill>
                          <a:latin typeface="Rockwell" panose="02060603020205020403" pitchFamily="18" charset="0"/>
                        </a:rPr>
                        <a:t>E-4</a:t>
                      </a:r>
                    </a:p>
                  </a:txBody>
                  <a:tcPr marL="149310" marR="149310" marT="74655" marB="74655"/>
                </a:tc>
                <a:tc>
                  <a:txBody>
                    <a:bodyPr/>
                    <a:lstStyle/>
                    <a:p>
                      <a:pPr algn="ctr"/>
                      <a:r>
                        <a:rPr lang="en-US" sz="1600">
                          <a:solidFill>
                            <a:srgbClr val="002060"/>
                          </a:solidFill>
                          <a:latin typeface="Rockwell" panose="02060603020205020403" pitchFamily="18" charset="0"/>
                        </a:rPr>
                        <a:t>February</a:t>
                      </a:r>
                    </a:p>
                  </a:txBody>
                  <a:tcPr marL="149310" marR="149310" marT="74655" marB="74655"/>
                </a:tc>
                <a:tc>
                  <a:txBody>
                    <a:bodyPr/>
                    <a:lstStyle/>
                    <a:p>
                      <a:pPr algn="ctr"/>
                      <a:r>
                        <a:rPr lang="en-US" sz="1600" dirty="0">
                          <a:solidFill>
                            <a:srgbClr val="002060"/>
                          </a:solidFill>
                          <a:latin typeface="Rockwell" panose="02060603020205020403" pitchFamily="18" charset="0"/>
                        </a:rPr>
                        <a:t>August</a:t>
                      </a:r>
                    </a:p>
                  </a:txBody>
                  <a:tcPr marL="149310" marR="149310" marT="74655" marB="74655"/>
                </a:tc>
                <a:extLst>
                  <a:ext uri="{0D108BD9-81ED-4DB2-BD59-A6C34878D82A}">
                    <a16:rowId xmlns:a16="http://schemas.microsoft.com/office/drawing/2014/main" val="2553050223"/>
                  </a:ext>
                </a:extLst>
              </a:tr>
            </a:tbl>
          </a:graphicData>
        </a:graphic>
      </p:graphicFrame>
    </p:spTree>
    <p:extLst>
      <p:ext uri="{BB962C8B-B14F-4D97-AF65-F5344CB8AC3E}">
        <p14:creationId xmlns:p14="http://schemas.microsoft.com/office/powerpoint/2010/main" val="746971578"/>
      </p:ext>
    </p:extLst>
  </p:cSld>
  <p:clrMapOvr>
    <a:masterClrMapping/>
  </p:clrMapOvr>
</p:sld>
</file>

<file path=ppt/theme/theme1.xml><?xml version="1.0" encoding="utf-8"?>
<a:theme xmlns:a="http://schemas.openxmlformats.org/drawingml/2006/main" name="Office Theme">
  <a:themeElements>
    <a:clrScheme name="Custom 2">
      <a:dk1>
        <a:srgbClr val="E8B010"/>
      </a:dk1>
      <a:lt1>
        <a:srgbClr val="022A3A"/>
      </a:lt1>
      <a:dk2>
        <a:srgbClr val="E8B010"/>
      </a:dk2>
      <a:lt2>
        <a:srgbClr val="FFFEF9"/>
      </a:lt2>
      <a:accent1>
        <a:srgbClr val="000000"/>
      </a:accent1>
      <a:accent2>
        <a:srgbClr val="C6CCD0"/>
      </a:accent2>
      <a:accent3>
        <a:srgbClr val="FFFEF9"/>
      </a:accent3>
      <a:accent4>
        <a:srgbClr val="E8B010"/>
      </a:accent4>
      <a:accent5>
        <a:srgbClr val="0076A9"/>
      </a:accent5>
      <a:accent6>
        <a:srgbClr val="022A3A"/>
      </a:accent6>
      <a:hlink>
        <a:srgbClr val="0076A9"/>
      </a:hlink>
      <a:folHlink>
        <a:srgbClr val="0076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bts2">
  <a:themeElements>
    <a:clrScheme name="Custom 2">
      <a:dk1>
        <a:srgbClr val="E8B010"/>
      </a:dk1>
      <a:lt1>
        <a:srgbClr val="022A3A"/>
      </a:lt1>
      <a:dk2>
        <a:srgbClr val="E8B010"/>
      </a:dk2>
      <a:lt2>
        <a:srgbClr val="FFFEF9"/>
      </a:lt2>
      <a:accent1>
        <a:srgbClr val="000000"/>
      </a:accent1>
      <a:accent2>
        <a:srgbClr val="C6CCD0"/>
      </a:accent2>
      <a:accent3>
        <a:srgbClr val="FFFEF9"/>
      </a:accent3>
      <a:accent4>
        <a:srgbClr val="E8B010"/>
      </a:accent4>
      <a:accent5>
        <a:srgbClr val="0076A9"/>
      </a:accent5>
      <a:accent6>
        <a:srgbClr val="022A3A"/>
      </a:accent6>
      <a:hlink>
        <a:srgbClr val="0076A9"/>
      </a:hlink>
      <a:folHlink>
        <a:srgbClr val="0076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bts2" id="{61249A60-6EF2-405B-9A8F-25E36BAE43AD}" vid="{0779729B-0038-4331-8F4E-695AD654B0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CBA0B9B99EE4C9F0900C0B1F9E39B" ma:contentTypeVersion="4" ma:contentTypeDescription="Create a new document." ma:contentTypeScope="" ma:versionID="df103bcbd7f1e0a0bcdce3fd60c34fc8">
  <xsd:schema xmlns:xsd="http://www.w3.org/2001/XMLSchema" xmlns:xs="http://www.w3.org/2001/XMLSchema" xmlns:p="http://schemas.microsoft.com/office/2006/metadata/properties" xmlns:ns2="0dcc6104-ef14-4af1-916d-4c3ac033185b" targetNamespace="http://schemas.microsoft.com/office/2006/metadata/properties" ma:root="true" ma:fieldsID="721033a00a36c5f4e6af7ea165751201" ns2:_="">
    <xsd:import namespace="0dcc6104-ef14-4af1-916d-4c3ac03318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cc6104-ef14-4af1-916d-4c3ac03318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8C2B75-52E6-4FE5-A928-810EA57BC69D}">
  <ds:schemaRefs>
    <ds:schemaRef ds:uri="0dcc6104-ef14-4af1-916d-4c3ac03318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C6B7B1-8192-4D67-B101-6C998E6C9928}">
  <ds:schemaRefs>
    <ds:schemaRef ds:uri="0dcc6104-ef14-4af1-916d-4c3ac03318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2E7FC8B-D1FE-4AAF-864E-6F172A53D8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TotalTime>
  <Words>2943</Words>
  <Application>Microsoft Office PowerPoint</Application>
  <PresentationFormat>On-screen Show (4:3)</PresentationFormat>
  <Paragraphs>433</Paragraphs>
  <Slides>27</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Aptos</vt:lpstr>
      <vt:lpstr>Arial</vt:lpstr>
      <vt:lpstr>Calibri</vt:lpstr>
      <vt:lpstr>Carlito</vt:lpstr>
      <vt:lpstr>Rockwell</vt:lpstr>
      <vt:lpstr>Rockwell Condensed</vt:lpstr>
      <vt:lpstr>Segoe UI</vt:lpstr>
      <vt:lpstr>Symbol</vt:lpstr>
      <vt:lpstr>Wingdings</vt:lpstr>
      <vt:lpstr>Office Theme</vt:lpstr>
      <vt:lpstr>fbts2</vt:lpstr>
      <vt:lpstr>PowerPoint Presentation</vt:lpstr>
      <vt:lpstr>PowerPoint Presentation</vt:lpstr>
      <vt:lpstr>Enabling Objectives</vt:lpstr>
      <vt:lpstr>Benefits of the Navy Reserve</vt:lpstr>
      <vt:lpstr>Benefits of Navy Reserve  Earn Pay and Retirement Eligibility</vt:lpstr>
      <vt:lpstr>Benefits of the Navy Reserve: Reserve Retirement System</vt:lpstr>
      <vt:lpstr>Healthcare Benefits</vt:lpstr>
      <vt:lpstr>Basic SELRES Obligations</vt:lpstr>
      <vt:lpstr>Advancement Eligibility</vt:lpstr>
      <vt:lpstr>HYT Gates</vt:lpstr>
      <vt:lpstr>Officer Career Management </vt:lpstr>
      <vt:lpstr>Career Development and Education Opportunities</vt:lpstr>
      <vt:lpstr>Enhancement for Drill Management (EDM)</vt:lpstr>
      <vt:lpstr>Weekend Drill Child Care</vt:lpstr>
      <vt:lpstr>Support Resources</vt:lpstr>
      <vt:lpstr>Other Benefits</vt:lpstr>
      <vt:lpstr>PowerPoint Presentation</vt:lpstr>
      <vt:lpstr>Full- Time Opportunities</vt:lpstr>
      <vt:lpstr>ZipServe</vt:lpstr>
      <vt:lpstr>Participation Made Easy</vt:lpstr>
      <vt:lpstr>Pathways to Affiliation</vt:lpstr>
      <vt:lpstr>Military Service Obligation  Does your contract have a SELRES obligation?</vt:lpstr>
      <vt:lpstr>NRRC E-Talent POCs </vt:lpstr>
      <vt:lpstr>Onboarding Website</vt:lpstr>
      <vt:lpstr>Review and Summary</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Castillo, Viviana M PO1 USN COMNAVRESFORCOM VA (USA);Crabtree, Jonathon A CPO USN (USA)</dc:creator>
  <cp:lastModifiedBy>Aguirre, Timothy SCPO USN CHIEF NAVY RESERVE (USA)</cp:lastModifiedBy>
  <cp:revision>137</cp:revision>
  <dcterms:created xsi:type="dcterms:W3CDTF">2019-02-21T05:43:23Z</dcterms:created>
  <dcterms:modified xsi:type="dcterms:W3CDTF">2025-09-03T19:54:43Z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0x010100ACCCBA0B9B99EE4C9F0900C0B1F9E39B</vt:lpwstr>
  </property>
  <property fmtid="{D5CDD505-2E9C-101B-9397-08002B2CF9AE}" pid="3" name="Order">
    <vt:r8>95100</vt:r8>
  </property>
  <property fmtid="{D5CDD505-2E9C-101B-9397-08002B2CF9AE}" pid="4" name="TemplateUrl">
    <vt:lpwstr/>
  </property>
  <property fmtid="{D5CDD505-2E9C-101B-9397-08002B2CF9AE}" pid="5" name="xd_Signature">
    <vt:bool>false</vt:bool>
  </property>
  <property fmtid="{D5CDD505-2E9C-101B-9397-08002B2CF9AE}" pid="6" name="xd_ProgID">
    <vt:lpwstr/>
  </property>
</Properties>
</file>